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51560" y="1691640"/>
            <a:ext cx="10058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8EA5CC"/>
                </a:solidFill>
                <a:latin typeface="Noto Sans CJK SC"/>
              </a:rPr>
              <a:t>华腾 · 产研团队 · 第一期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2176272"/>
            <a:ext cx="1033272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sz="4600" b="1">
                <a:solidFill>
                  <a:srgbClr val="FFFFFF"/>
                </a:solidFill>
                <a:latin typeface="Noto Sans CJK SC"/>
              </a:rPr>
              <a:t>一起养虾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1000"/>
              </a:spcAft>
            </a:pPr>
            <a:r>
              <a:rPr sz="3000" b="1">
                <a:solidFill>
                  <a:srgbClr val="D5DFEF"/>
                </a:solidFill>
                <a:latin typeface="Noto Sans CJK SC"/>
              </a:rPr>
              <a:t>打造属于你自己的数字员工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4224528"/>
            <a:ext cx="2011680" cy="32004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4572000"/>
            <a:ext cx="10058400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800"/>
              </a:spcAft>
            </a:pPr>
            <a:r>
              <a:rPr sz="1400" b="1">
                <a:solidFill>
                  <a:srgbClr val="E0B68A"/>
                </a:solidFill>
                <a:latin typeface="Noto Sans CJK SC"/>
              </a:rPr>
              <a:t>今天讲清三件事</a:t>
            </a: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400"/>
              </a:spcAft>
            </a:pPr>
            <a:r>
              <a:rPr sz="1600" b="0">
                <a:solidFill>
                  <a:srgbClr val="B8C8E4"/>
                </a:solidFill>
                <a:latin typeface="Noto Sans CJK SC"/>
              </a:rPr>
              <a:t>数字员工是什么　·　怎么让它懂你　·　你回去做什么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1560" y="5943600"/>
            <a:ext cx="100584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8EA5CC"/>
                </a:solidFill>
                <a:latin typeface="Noto Sans CJK SC"/>
              </a:rPr>
              <a:t>90 分钟　|　全员参加，无需提前准备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87552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274320"/>
            <a:ext cx="1737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E0B68A"/>
                </a:solidFill>
                <a:latin typeface="Noto Sans CJK SC"/>
              </a:rPr>
              <a:t>第 4 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12848" y="182880"/>
            <a:ext cx="78638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>
                <a:solidFill>
                  <a:srgbClr val="FFFFFF"/>
                </a:solidFill>
                <a:latin typeface="Noto Sans CJK SC"/>
              </a:rPr>
              <a:t>现在动手：三件事，20 分钟</a:t>
            </a:r>
          </a:p>
          <a:p>
            <a:pPr algn="l">
              <a:lnSpc>
                <a:spcPct val="125000"/>
              </a:lnSpc>
              <a:spcBef>
                <a:spcPts val="300"/>
              </a:spcBef>
              <a:spcAft>
                <a:spcPts val="400"/>
              </a:spcAft>
            </a:pPr>
            <a:r>
              <a:rPr sz="1100" b="0">
                <a:solidFill>
                  <a:srgbClr val="A8BAD8"/>
                </a:solidFill>
                <a:latin typeface="Noto Sans CJK SC"/>
              </a:rPr>
              <a:t>不用装 OpenClaw 也能做，WorkBuddy 助理里一样填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298448"/>
            <a:ext cx="11064240" cy="1417320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66928" y="1298448"/>
            <a:ext cx="54864" cy="1417320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32688" y="1773936"/>
            <a:ext cx="5486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2200" b="1">
                <a:solidFill>
                  <a:srgbClr val="2E5C9A"/>
                </a:solidFill>
                <a:latin typeface="Noto Sans CJK SC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00200" y="1481328"/>
            <a:ext cx="978408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600" b="1">
                <a:solidFill>
                  <a:srgbClr val="1B2A4A"/>
                </a:solidFill>
                <a:latin typeface="Noto Sans CJK SC"/>
              </a:rPr>
              <a:t>写你自己的 USER.md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你是谁 · 负责什么 · 手上在做的项目 · 你的偏好 · 你的雷区</a:t>
            </a: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949CAA"/>
                </a:solidFill>
                <a:latin typeface="Noto Sans CJK SC"/>
              </a:rPr>
              <a:t>例：我负责测试，主要做流程引擎模块。给我结论先行，别写长段落。不确定的地方必须标出来。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2816352"/>
            <a:ext cx="11064240" cy="1417320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2816352"/>
            <a:ext cx="54864" cy="1417320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32688" y="3291840"/>
            <a:ext cx="5486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2200" b="1">
                <a:solidFill>
                  <a:srgbClr val="2E5C9A"/>
                </a:solidFill>
                <a:latin typeface="Noto Sans CJK SC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00200" y="2999232"/>
            <a:ext cx="978408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600" b="1">
                <a:solidFill>
                  <a:srgbClr val="1B2A4A"/>
                </a:solidFill>
                <a:latin typeface="Noto Sans CJK SC"/>
              </a:rPr>
              <a:t>定三条你自己的规矩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写进文件，以后每次都生效</a:t>
            </a: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949CAA"/>
                </a:solidFill>
                <a:latin typeface="Noto Sans CJK SC"/>
              </a:rPr>
              <a:t>例：① 回复用中文　② 先给结论再给理由　③ 你不确定的必须说不确定，不许猜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66928" y="4334256"/>
            <a:ext cx="11064240" cy="1417320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66928" y="4334256"/>
            <a:ext cx="54864" cy="1417320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32688" y="4809744"/>
            <a:ext cx="5486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2200" b="1">
                <a:solidFill>
                  <a:srgbClr val="D97A2B"/>
                </a:solidFill>
                <a:latin typeface="Noto Sans CJK SC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00200" y="4517136"/>
            <a:ext cx="978408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600" b="1">
                <a:solidFill>
                  <a:srgbClr val="1B2A4A"/>
                </a:solidFill>
                <a:latin typeface="Noto Sans CJK SC"/>
              </a:rPr>
              <a:t>让它读一份你手上的真实文档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看它是不是真懂了你的业务</a:t>
            </a: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949CAA"/>
                </a:solidFill>
                <a:latin typeface="Noto Sans CJK SC"/>
              </a:rPr>
              <a:t>注意：只用 L0 / L1 级别的文档。这一条最容易出现「哇」的时刻，因为那是你自己的东西。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66928" y="5943600"/>
            <a:ext cx="11064240" cy="658368"/>
          </a:xfrm>
          <a:prstGeom prst="rect">
            <a:avLst/>
          </a:prstGeom>
          <a:solidFill>
            <a:srgbClr val="F2F4F7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66928" y="5943600"/>
            <a:ext cx="54864" cy="658368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59536" y="6062472"/>
            <a:ext cx="10515600" cy="4389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300"/>
              </a:spcAft>
            </a:pPr>
            <a:r>
              <a:rPr sz="1350" b="1">
                <a:solidFill>
                  <a:srgbClr val="1B2A4A"/>
                </a:solidFill>
                <a:latin typeface="Noto Sans CJK SC"/>
              </a:rPr>
              <a:t>带走的东西</a:t>
            </a: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散会时，你手上应该有一份写着你自己名字、你自己规矩的配置文件。这就是你的数字员工的第一天。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87552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274320"/>
            <a:ext cx="1737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E0B68A"/>
                </a:solidFill>
                <a:latin typeface="Noto Sans CJK SC"/>
              </a:rPr>
              <a:t>第 5 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12848" y="182880"/>
            <a:ext cx="78638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>
                <a:solidFill>
                  <a:srgbClr val="FFFFFF"/>
                </a:solidFill>
                <a:latin typeface="Noto Sans CJK SC"/>
              </a:rPr>
              <a:t>回去做什么：实践题目</a:t>
            </a:r>
          </a:p>
          <a:p>
            <a:pPr algn="l">
              <a:lnSpc>
                <a:spcPct val="125000"/>
              </a:lnSpc>
              <a:spcBef>
                <a:spcPts val="300"/>
              </a:spcBef>
              <a:spcAft>
                <a:spcPts val="400"/>
              </a:spcAft>
            </a:pPr>
            <a:r>
              <a:rPr sz="1100" b="0">
                <a:solidFill>
                  <a:srgbClr val="A8BAD8"/>
                </a:solidFill>
                <a:latin typeface="Noto Sans CJK SC"/>
              </a:rPr>
              <a:t>全员一道，报名者进重点轨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188720"/>
            <a:ext cx="11064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400" b="1">
                <a:solidFill>
                  <a:srgbClr val="1B2A4A"/>
                </a:solidFill>
                <a:latin typeface="Noto Sans CJK SC"/>
              </a:rPr>
              <a:t>全员作业：完成刚才那三件事，两周后带一个真实场景来分享。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1664208"/>
            <a:ext cx="110642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1">
                <a:solidFill>
                  <a:srgbClr val="D97A2B"/>
                </a:solidFill>
                <a:latin typeface="Noto Sans CJK SC"/>
              </a:rPr>
              <a:t>报名者（重点轨）：每人认领一道题，四周只打这一道</a:t>
            </a:r>
          </a:p>
        </p:txBody>
      </p:sp>
      <p:sp>
        <p:nvSpPr>
          <p:cNvPr id="7" name="Rectangle 6"/>
          <p:cNvSpPr/>
          <p:nvPr/>
        </p:nvSpPr>
        <p:spPr>
          <a:xfrm>
            <a:off x="566928" y="2048256"/>
            <a:ext cx="109728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9224" y="2048256"/>
            <a:ext cx="932688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Noto Sans CJK SC"/>
              </a:rPr>
              <a:t>角色</a:t>
            </a:r>
          </a:p>
        </p:txBody>
      </p:sp>
      <p:sp>
        <p:nvSpPr>
          <p:cNvPr id="9" name="Rectangle 8"/>
          <p:cNvSpPr/>
          <p:nvPr/>
        </p:nvSpPr>
        <p:spPr>
          <a:xfrm>
            <a:off x="1664208" y="2048256"/>
            <a:ext cx="242316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746504" y="2048256"/>
            <a:ext cx="2258568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Noto Sans CJK SC"/>
              </a:rPr>
              <a:t>题目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087368" y="2048256"/>
            <a:ext cx="470916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169664" y="2048256"/>
            <a:ext cx="4544568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Noto Sans CJK SC"/>
              </a:rPr>
              <a:t>输入 → 输出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796528" y="2048256"/>
            <a:ext cx="283464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878824" y="2048256"/>
            <a:ext cx="2670048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Noto Sans CJK SC"/>
              </a:rPr>
              <a:t>产出的资产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66928" y="2450592"/>
            <a:ext cx="1097280" cy="56692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9224" y="2450592"/>
            <a:ext cx="93268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产品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664208" y="2450592"/>
            <a:ext cx="2423160" cy="56692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746504" y="2450592"/>
            <a:ext cx="225856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需求转事项规范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087368" y="2450592"/>
            <a:ext cx="4709160" cy="56692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169664" y="2450592"/>
            <a:ext cx="454456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会议纪要 / 原始需求 → 字段清单 + 流程节点 + 权限矩阵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796528" y="2450592"/>
            <a:ext cx="2834640" cy="56692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878824" y="2450592"/>
            <a:ext cx="267004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规范生成 prompt + 模板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66928" y="3017520"/>
            <a:ext cx="109728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9224" y="3017520"/>
            <a:ext cx="93268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设计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664208" y="3017520"/>
            <a:ext cx="242316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746504" y="3017520"/>
            <a:ext cx="225856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设计稿转组件映射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087368" y="3017520"/>
            <a:ext cx="470916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169664" y="3017520"/>
            <a:ext cx="454456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页面设计稿 → 现有组件可覆盖部分 + 需新开发清单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796528" y="3017520"/>
            <a:ext cx="283464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878824" y="3017520"/>
            <a:ext cx="267004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映射规则 + 占比实测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66928" y="3584448"/>
            <a:ext cx="1097280" cy="56692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9224" y="3584448"/>
            <a:ext cx="93268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D97A2B"/>
                </a:solidFill>
                <a:latin typeface="Noto Sans CJK SC"/>
              </a:rPr>
              <a:t>研发</a:t>
            </a:r>
          </a:p>
        </p:txBody>
      </p:sp>
      <p:sp>
        <p:nvSpPr>
          <p:cNvPr id="33" name="Rectangle 32"/>
          <p:cNvSpPr/>
          <p:nvPr/>
        </p:nvSpPr>
        <p:spPr>
          <a:xfrm>
            <a:off x="1664208" y="3584448"/>
            <a:ext cx="2423160" cy="56692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1746504" y="3584448"/>
            <a:ext cx="225856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D97A2B"/>
                </a:solidFill>
                <a:latin typeface="Noto Sans CJK SC"/>
              </a:rPr>
              <a:t>事项规范转 schema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087368" y="3584448"/>
            <a:ext cx="4709160" cy="56692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4169664" y="3584448"/>
            <a:ext cx="454456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D97A2B"/>
                </a:solidFill>
                <a:latin typeface="Noto Sans CJK SC"/>
              </a:rPr>
              <a:t>事项规范 → amis schema + 流程定义</a:t>
            </a:r>
          </a:p>
        </p:txBody>
      </p:sp>
      <p:sp>
        <p:nvSpPr>
          <p:cNvPr id="37" name="Rectangle 36"/>
          <p:cNvSpPr/>
          <p:nvPr/>
        </p:nvSpPr>
        <p:spPr>
          <a:xfrm>
            <a:off x="8796528" y="3584448"/>
            <a:ext cx="2834640" cy="56692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878824" y="3584448"/>
            <a:ext cx="267004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D97A2B"/>
                </a:solidFill>
                <a:latin typeface="Noto Sans CJK SC"/>
              </a:rPr>
              <a:t>转换 skill（最高价值）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66928" y="4151376"/>
            <a:ext cx="109728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49224" y="4151376"/>
            <a:ext cx="93268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测试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664208" y="4151376"/>
            <a:ext cx="242316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1746504" y="4151376"/>
            <a:ext cx="225856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规范转测试用例集</a:t>
            </a:r>
          </a:p>
        </p:txBody>
      </p:sp>
      <p:sp>
        <p:nvSpPr>
          <p:cNvPr id="43" name="Rectangle 42"/>
          <p:cNvSpPr/>
          <p:nvPr/>
        </p:nvSpPr>
        <p:spPr>
          <a:xfrm>
            <a:off x="4087368" y="4151376"/>
            <a:ext cx="470916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4169664" y="4151376"/>
            <a:ext cx="454456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事项规范 → 正常 / 边界 / 异常 / 权限用例</a:t>
            </a:r>
          </a:p>
        </p:txBody>
      </p:sp>
      <p:sp>
        <p:nvSpPr>
          <p:cNvPr id="45" name="Rectangle 44"/>
          <p:cNvSpPr/>
          <p:nvPr/>
        </p:nvSpPr>
        <p:spPr>
          <a:xfrm>
            <a:off x="8796528" y="4151376"/>
            <a:ext cx="283464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8878824" y="4151376"/>
            <a:ext cx="267004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用例生成 skill</a:t>
            </a:r>
          </a:p>
        </p:txBody>
      </p:sp>
      <p:sp>
        <p:nvSpPr>
          <p:cNvPr id="47" name="Rectangle 46"/>
          <p:cNvSpPr/>
          <p:nvPr/>
        </p:nvSpPr>
        <p:spPr>
          <a:xfrm>
            <a:off x="566928" y="4718304"/>
            <a:ext cx="1097280" cy="56692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649224" y="4718304"/>
            <a:ext cx="93268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D97A2B"/>
                </a:solidFill>
                <a:latin typeface="Noto Sans CJK SC"/>
              </a:rPr>
              <a:t>实施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664208" y="4718304"/>
            <a:ext cx="2423160" cy="56692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1746504" y="4718304"/>
            <a:ext cx="225856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D97A2B"/>
                </a:solidFill>
                <a:latin typeface="Noto Sans CJK SC"/>
              </a:rPr>
              <a:t>同类事项跨校复配</a:t>
            </a:r>
          </a:p>
        </p:txBody>
      </p:sp>
      <p:sp>
        <p:nvSpPr>
          <p:cNvPr id="51" name="Rectangle 50"/>
          <p:cNvSpPr/>
          <p:nvPr/>
        </p:nvSpPr>
        <p:spPr>
          <a:xfrm>
            <a:off x="4087368" y="4718304"/>
            <a:ext cx="4709160" cy="56692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4169664" y="4718304"/>
            <a:ext cx="454456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D97A2B"/>
                </a:solidFill>
                <a:latin typeface="Noto Sans CJK SC"/>
              </a:rPr>
              <a:t>A 校已配事项 + B 校差异 → B 校配置方案</a:t>
            </a:r>
          </a:p>
        </p:txBody>
      </p:sp>
      <p:sp>
        <p:nvSpPr>
          <p:cNvPr id="53" name="Rectangle 52"/>
          <p:cNvSpPr/>
          <p:nvPr/>
        </p:nvSpPr>
        <p:spPr>
          <a:xfrm>
            <a:off x="8796528" y="4718304"/>
            <a:ext cx="2834640" cy="56692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878824" y="4718304"/>
            <a:ext cx="267004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D97A2B"/>
                </a:solidFill>
                <a:latin typeface="Noto Sans CJK SC"/>
              </a:rPr>
              <a:t>复配 skill（最易出数字）</a:t>
            </a:r>
          </a:p>
        </p:txBody>
      </p:sp>
      <p:sp>
        <p:nvSpPr>
          <p:cNvPr id="55" name="Rectangle 54"/>
          <p:cNvSpPr/>
          <p:nvPr/>
        </p:nvSpPr>
        <p:spPr>
          <a:xfrm>
            <a:off x="566928" y="5102352"/>
            <a:ext cx="11064240" cy="658368"/>
          </a:xfrm>
          <a:prstGeom prst="rect">
            <a:avLst/>
          </a:prstGeom>
          <a:solidFill>
            <a:srgbClr val="F2F4F7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566928" y="5102352"/>
            <a:ext cx="54864" cy="658368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859536" y="5221224"/>
            <a:ext cx="10515600" cy="4389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300"/>
              </a:spcAft>
            </a:pPr>
            <a:r>
              <a:rPr sz="1350" b="1">
                <a:solidFill>
                  <a:srgbClr val="1B2A4A"/>
                </a:solidFill>
                <a:latin typeface="Noto Sans CJK SC"/>
              </a:rPr>
              <a:t>为什么每人只打一道</a:t>
            </a: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打三道会三道都浅。宁可一道打透，产出一个别人能直接拿去用的东西。</a:t>
            </a:r>
          </a:p>
        </p:txBody>
      </p:sp>
      <p:sp>
        <p:nvSpPr>
          <p:cNvPr id="58" name="Rectangle 57"/>
          <p:cNvSpPr/>
          <p:nvPr/>
        </p:nvSpPr>
        <p:spPr>
          <a:xfrm>
            <a:off x="566928" y="5888736"/>
            <a:ext cx="11064240" cy="566928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859536" y="5998464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FFFFFF"/>
                </a:solidFill>
                <a:latin typeface="Noto Sans CJK SC"/>
              </a:rPr>
              <a:t>设计与研发的题目锁定 amis 这条线 —— 前端有多套技术栈，一套规则通吃不了。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87552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274320"/>
            <a:ext cx="1737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E0B68A"/>
                </a:solidFill>
                <a:latin typeface="Noto Sans CJK SC"/>
              </a:rPr>
              <a:t>第 5 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12848" y="182880"/>
            <a:ext cx="78638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>
                <a:solidFill>
                  <a:srgbClr val="FFFFFF"/>
                </a:solidFill>
                <a:latin typeface="Noto Sans CJK SC"/>
              </a:rPr>
              <a:t>三条规则，比题目本身更重要</a:t>
            </a:r>
          </a:p>
          <a:p>
            <a:pPr algn="l">
              <a:lnSpc>
                <a:spcPct val="125000"/>
              </a:lnSpc>
              <a:spcBef>
                <a:spcPts val="300"/>
              </a:spcBef>
              <a:spcAft>
                <a:spcPts val="400"/>
              </a:spcAft>
            </a:pPr>
            <a:r>
              <a:rPr sz="1100" b="0">
                <a:solidFill>
                  <a:srgbClr val="A8BAD8"/>
                </a:solidFill>
                <a:latin typeface="Noto Sans CJK SC"/>
              </a:rPr>
              <a:t>不讲清这三条，四周后我们手上什么都没有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316736"/>
            <a:ext cx="11064240" cy="1481328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66928" y="1316736"/>
            <a:ext cx="54864" cy="1481328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32688" y="1828800"/>
            <a:ext cx="5486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2200" b="1">
                <a:solidFill>
                  <a:srgbClr val="D97A2B"/>
                </a:solidFill>
                <a:latin typeface="Noto Sans CJK SC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00200" y="1517904"/>
            <a:ext cx="9784080" cy="11338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600" b="1">
                <a:solidFill>
                  <a:srgbClr val="1B2A4A"/>
                </a:solidFill>
                <a:latin typeface="Noto Sans CJK SC"/>
              </a:rPr>
              <a:t>先做一次「不用 AI」的基线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在开始用 AI 之前，先照老办法做一次，记下花了多久。</a:t>
            </a: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949CAA"/>
                </a:solidFill>
                <a:latin typeface="Noto Sans CJK SC"/>
              </a:rPr>
              <a:t>没有基线，四周后只有感觉，没有数字。登记三个字段：是否使用 AI / 实际工时 / 是否需要研发协助。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2898648"/>
            <a:ext cx="11064240" cy="1481328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2898648"/>
            <a:ext cx="54864" cy="1481328"/>
          </a:xfrm>
          <a:prstGeom prst="rect">
            <a:avLst/>
          </a:prstGeom>
          <a:solidFill>
            <a:srgbClr val="2E7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32688" y="3410712"/>
            <a:ext cx="5486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2200" b="1">
                <a:solidFill>
                  <a:srgbClr val="2E7D5B"/>
                </a:solidFill>
                <a:latin typeface="Noto Sans CJK SC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00200" y="3099816"/>
            <a:ext cx="9784080" cy="11338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600" b="1">
                <a:solidFill>
                  <a:srgbClr val="1B2A4A"/>
                </a:solidFill>
                <a:latin typeface="Noto Sans CJK SC"/>
              </a:rPr>
              <a:t>允许宣布失败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有些题目现在的 AI 确实做不好。诚实说「这条路不通，原因是 X」，价值等于成功。</a:t>
            </a: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949CAA"/>
                </a:solidFill>
                <a:latin typeface="Noto Sans CJK SC"/>
              </a:rPr>
              <a:t>它省下其他人的时间，也告诉公司智能体工厂该往哪里补。分享会上会有「翻车奖」——说实话是被鼓励的。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66928" y="4480560"/>
            <a:ext cx="11064240" cy="1481328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66928" y="4480560"/>
            <a:ext cx="54864" cy="1481328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32688" y="4992624"/>
            <a:ext cx="5486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2200" b="1">
                <a:solidFill>
                  <a:srgbClr val="2E5C9A"/>
                </a:solidFill>
                <a:latin typeface="Noto Sans CJK SC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00200" y="4681728"/>
            <a:ext cx="9784080" cy="11338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600" b="1">
                <a:solidFill>
                  <a:srgbClr val="1B2A4A"/>
                </a:solidFill>
                <a:latin typeface="Noto Sans CJK SC"/>
              </a:rPr>
              <a:t>交作业交「件」，不交心得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可以直接复制运行的东西：skill / 工作流 / prompt / 模板。</a:t>
            </a: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949CAA"/>
                </a:solidFill>
                <a:latin typeface="Noto Sans CJK SC"/>
              </a:rPr>
              <a:t>附一句话：解决什么场景、省多少时间。心得体会类文档不计入资产。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66928" y="6108192"/>
            <a:ext cx="11064240" cy="475488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59536" y="6227064"/>
            <a:ext cx="10515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300"/>
              </a:spcAft>
            </a:pPr>
            <a:r>
              <a:rPr sz="1350" b="1">
                <a:solidFill>
                  <a:srgbClr val="E0B68A"/>
                </a:solidFill>
                <a:latin typeface="Noto Sans CJK SC"/>
              </a:rPr>
              <a:t>一句话：我们要的不是「大家都试过了」，是「省下的时间能被算出来」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87552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274320"/>
            <a:ext cx="1737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E0B68A"/>
                </a:solidFill>
                <a:latin typeface="Noto Sans CJK SC"/>
              </a:rPr>
              <a:t>收尾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12848" y="182880"/>
            <a:ext cx="78638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>
                <a:solidFill>
                  <a:srgbClr val="FFFFFF"/>
                </a:solidFill>
                <a:latin typeface="Noto Sans CJK SC"/>
              </a:rPr>
              <a:t>散会之后</a:t>
            </a:r>
          </a:p>
          <a:p>
            <a:pPr algn="l">
              <a:lnSpc>
                <a:spcPct val="125000"/>
              </a:lnSpc>
              <a:spcBef>
                <a:spcPts val="300"/>
              </a:spcBef>
              <a:spcAft>
                <a:spcPts val="400"/>
              </a:spcAft>
            </a:pPr>
            <a:r>
              <a:rPr sz="1100" b="0">
                <a:solidFill>
                  <a:srgbClr val="A8BAD8"/>
                </a:solidFill>
                <a:latin typeface="Noto Sans CJK SC"/>
              </a:rPr>
              <a:t>第一期最大的损耗不在会上，在会后三天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316736"/>
            <a:ext cx="11064240" cy="1097280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66928" y="1316736"/>
            <a:ext cx="54864" cy="1097280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32688" y="1517904"/>
            <a:ext cx="36576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700" b="1">
                <a:solidFill>
                  <a:srgbClr val="1B2A4A"/>
                </a:solidFill>
                <a:latin typeface="Noto Sans CJK SC"/>
              </a:rPr>
              <a:t>一个群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2E5C9A"/>
                </a:solidFill>
                <a:latin typeface="Noto Sans CJK SC"/>
              </a:rPr>
              <a:t>卡住随时问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37760" y="1664208"/>
            <a:ext cx="64008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把安装、配置、用法的问题都扔进去，别自己憋着。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2505456"/>
            <a:ext cx="11064240" cy="1097280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2505456"/>
            <a:ext cx="54864" cy="1097280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32688" y="2706624"/>
            <a:ext cx="36576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700" b="1">
                <a:solidFill>
                  <a:srgbClr val="1B2A4A"/>
                </a:solidFill>
                <a:latin typeface="Noto Sans CJK SC"/>
              </a:rPr>
              <a:t>两个固定答疑时段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2E5C9A"/>
                </a:solidFill>
                <a:latin typeface="Noto Sans CJK SC"/>
              </a:rPr>
              <a:t>每周二、周四下午各 30 分钟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37760" y="2852928"/>
            <a:ext cx="64008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想装 OpenClaw 的、积分用光的、题目卡住的，来这两个时段。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66928" y="3694176"/>
            <a:ext cx="11064240" cy="1097280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66928" y="3694176"/>
            <a:ext cx="54864" cy="1097280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32688" y="3895344"/>
            <a:ext cx="36576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700" b="1">
                <a:solidFill>
                  <a:srgbClr val="1B2A4A"/>
                </a:solidFill>
                <a:latin typeface="Noto Sans CJK SC"/>
              </a:rPr>
              <a:t>一个 deadline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D97A2B"/>
                </a:solidFill>
                <a:latin typeface="Noto Sans CJK SC"/>
              </a:rPr>
              <a:t>两周后第一次分享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37760" y="4041648"/>
            <a:ext cx="64008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每人带一个真实场景。没有 deadline 的培训等于没培训。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66928" y="4956048"/>
            <a:ext cx="11064240" cy="932688"/>
          </a:xfrm>
          <a:prstGeom prst="rect">
            <a:avLst/>
          </a:prstGeom>
          <a:solidFill>
            <a:srgbClr val="FDF4EC"/>
          </a:solidFill>
          <a:ln w="9525">
            <a:solidFill>
              <a:srgbClr val="E8C49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59536" y="5102352"/>
            <a:ext cx="1051560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1">
                <a:solidFill>
                  <a:srgbClr val="B33A3A"/>
                </a:solidFill>
                <a:latin typeface="Noto Sans CJK SC"/>
              </a:rPr>
              <a:t>现在举手：谁想进重点轨，配 OpenClaw、认领题目？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当场登记。散会之后再收报名，人数会掉一半。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66928" y="6035040"/>
            <a:ext cx="11064240" cy="60350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59536" y="6144768"/>
            <a:ext cx="105156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1">
                <a:solidFill>
                  <a:srgbClr val="FFFFFF"/>
                </a:solidFill>
                <a:latin typeface="Noto Sans CJK SC"/>
              </a:rPr>
              <a:t>同样的活不干第二遍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87552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274320"/>
            <a:ext cx="1737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E0B68A"/>
                </a:solidFill>
                <a:latin typeface="Noto Sans CJK SC"/>
              </a:rPr>
              <a:t>开场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12848" y="182880"/>
            <a:ext cx="78638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>
                <a:solidFill>
                  <a:srgbClr val="FFFFFF"/>
                </a:solidFill>
                <a:latin typeface="Noto Sans CJK SC"/>
              </a:rPr>
              <a:t>今天怎么安排</a:t>
            </a:r>
          </a:p>
          <a:p>
            <a:pPr algn="l">
              <a:lnSpc>
                <a:spcPct val="125000"/>
              </a:lnSpc>
              <a:spcBef>
                <a:spcPts val="300"/>
              </a:spcBef>
              <a:spcAft>
                <a:spcPts val="400"/>
              </a:spcAft>
            </a:pPr>
            <a:r>
              <a:rPr sz="1100" b="0">
                <a:solidFill>
                  <a:srgbClr val="A8BAD8"/>
                </a:solidFill>
                <a:latin typeface="Noto Sans CJK SC"/>
              </a:rPr>
              <a:t>听完你会带走一份自己的配置文件，和一件回去要做的事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280160"/>
            <a:ext cx="11064240" cy="859536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66928" y="1280160"/>
            <a:ext cx="54864" cy="859536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32688" y="1499616"/>
            <a:ext cx="6400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1">
                <a:solidFill>
                  <a:srgbClr val="2E5C9A"/>
                </a:solidFill>
                <a:latin typeface="Noto Sans CJK SC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91640" y="1417320"/>
            <a:ext cx="3840480" cy="60350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550" b="1">
                <a:solidFill>
                  <a:srgbClr val="1B2A4A"/>
                </a:solidFill>
                <a:latin typeface="Noto Sans CJK SC"/>
              </a:rPr>
              <a:t>什么是数字员工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概念 + 现场演示，看它真干活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24160" y="1554480"/>
            <a:ext cx="1005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949CAA"/>
                </a:solidFill>
                <a:latin typeface="Noto Sans CJK SC"/>
              </a:rPr>
              <a:t>15 min</a:t>
            </a:r>
          </a:p>
        </p:txBody>
      </p:sp>
      <p:sp>
        <p:nvSpPr>
          <p:cNvPr id="10" name="Rectangle 9"/>
          <p:cNvSpPr/>
          <p:nvPr/>
        </p:nvSpPr>
        <p:spPr>
          <a:xfrm>
            <a:off x="566928" y="2221992"/>
            <a:ext cx="11064240" cy="859536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2221992"/>
            <a:ext cx="54864" cy="859536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32688" y="2441448"/>
            <a:ext cx="6400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1">
                <a:solidFill>
                  <a:srgbClr val="2E5C9A"/>
                </a:solidFill>
                <a:latin typeface="Noto Sans CJK SC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91640" y="2359152"/>
            <a:ext cx="3840480" cy="60350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550" b="1">
                <a:solidFill>
                  <a:srgbClr val="1B2A4A"/>
                </a:solidFill>
                <a:latin typeface="Noto Sans CJK SC"/>
              </a:rPr>
              <a:t>数据红线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先立规矩，再教怎么用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24160" y="2496312"/>
            <a:ext cx="1005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949CAA"/>
                </a:solidFill>
                <a:latin typeface="Noto Sans CJK SC"/>
              </a:rPr>
              <a:t>10 min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66928" y="3163824"/>
            <a:ext cx="11064240" cy="859536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66928" y="3163824"/>
            <a:ext cx="54864" cy="859536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32688" y="3383280"/>
            <a:ext cx="6400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1">
                <a:solidFill>
                  <a:srgbClr val="2E5C9A"/>
                </a:solidFill>
                <a:latin typeface="Noto Sans CJK SC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91640" y="3300984"/>
            <a:ext cx="3840480" cy="60350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550" b="1">
                <a:solidFill>
                  <a:srgbClr val="1B2A4A"/>
                </a:solidFill>
                <a:latin typeface="Noto Sans CJK SC"/>
              </a:rPr>
              <a:t>工具怎么装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全员装 WorkBuddy，OpenClaw 我演示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424160" y="3438144"/>
            <a:ext cx="1005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949CAA"/>
                </a:solidFill>
                <a:latin typeface="Noto Sans CJK SC"/>
              </a:rPr>
              <a:t>15 min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66928" y="4105656"/>
            <a:ext cx="11064240" cy="859536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66928" y="4105656"/>
            <a:ext cx="54864" cy="859536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32688" y="4325112"/>
            <a:ext cx="6400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1">
                <a:solidFill>
                  <a:srgbClr val="D97A2B"/>
                </a:solidFill>
                <a:latin typeface="Noto Sans CJK SC"/>
              </a:rPr>
              <a:t>04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691640" y="4242816"/>
            <a:ext cx="3840480" cy="60350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550" b="1">
                <a:solidFill>
                  <a:srgbClr val="1B2A4A"/>
                </a:solidFill>
                <a:latin typeface="Noto Sans CJK SC"/>
              </a:rPr>
              <a:t>给它做入职培训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本场核心：怎么让 AI 变成懂你的同事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424160" y="4379976"/>
            <a:ext cx="1005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949CAA"/>
                </a:solidFill>
                <a:latin typeface="Noto Sans CJK SC"/>
              </a:rPr>
              <a:t>30 min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66928" y="5047488"/>
            <a:ext cx="11064240" cy="859536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566928" y="5047488"/>
            <a:ext cx="54864" cy="859536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32688" y="5266944"/>
            <a:ext cx="6400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1">
                <a:solidFill>
                  <a:srgbClr val="2E5C9A"/>
                </a:solidFill>
                <a:latin typeface="Noto Sans CJK SC"/>
              </a:rPr>
              <a:t>05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691640" y="5184648"/>
            <a:ext cx="3840480" cy="60350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550" b="1">
                <a:solidFill>
                  <a:srgbClr val="1B2A4A"/>
                </a:solidFill>
                <a:latin typeface="Noto Sans CJK SC"/>
              </a:rPr>
              <a:t>回去做什么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作业 + 报名 + 答疑安排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424160" y="5321808"/>
            <a:ext cx="1005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949CAA"/>
                </a:solidFill>
                <a:latin typeface="Noto Sans CJK SC"/>
              </a:rPr>
              <a:t>15 min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66928" y="6035040"/>
            <a:ext cx="11064240" cy="749808"/>
          </a:xfrm>
          <a:prstGeom prst="rect">
            <a:avLst/>
          </a:prstGeom>
          <a:solidFill>
            <a:srgbClr val="F2F4F7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566928" y="6035040"/>
            <a:ext cx="54864" cy="749808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59536" y="6153912"/>
            <a:ext cx="10515600" cy="5303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300"/>
              </a:spcAft>
            </a:pPr>
            <a:r>
              <a:rPr sz="1350" b="1">
                <a:solidFill>
                  <a:srgbClr val="1B2A4A"/>
                </a:solidFill>
                <a:latin typeface="Noto Sans CJK SC"/>
              </a:rPr>
              <a:t>第 4 章是今天唯一无法自学的部分</a:t>
            </a: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装软件看文档就行；但「怎么把 AI 变成懂你业务的同事」，没人会自己想到。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87552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274320"/>
            <a:ext cx="1737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E0B68A"/>
                </a:solidFill>
                <a:latin typeface="Noto Sans CJK SC"/>
              </a:rPr>
              <a:t>第 1 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12848" y="182880"/>
            <a:ext cx="78638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>
                <a:solidFill>
                  <a:srgbClr val="FFFFFF"/>
                </a:solidFill>
                <a:latin typeface="Noto Sans CJK SC"/>
              </a:rPr>
              <a:t>什么是数字员工</a:t>
            </a:r>
          </a:p>
          <a:p>
            <a:pPr algn="l">
              <a:lnSpc>
                <a:spcPct val="125000"/>
              </a:lnSpc>
              <a:spcBef>
                <a:spcPts val="300"/>
              </a:spcBef>
              <a:spcAft>
                <a:spcPts val="400"/>
              </a:spcAft>
            </a:pPr>
            <a:r>
              <a:rPr sz="1100" b="0">
                <a:solidFill>
                  <a:srgbClr val="A8BAD8"/>
                </a:solidFill>
                <a:latin typeface="Noto Sans CJK SC"/>
              </a:rPr>
              <a:t>先分清三层东西，后面才不会乱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316736"/>
            <a:ext cx="173736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9224" y="1316736"/>
            <a:ext cx="1572768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FFFFFF"/>
                </a:solidFill>
                <a:latin typeface="Noto Sans CJK SC"/>
              </a:rPr>
              <a:t/>
            </a:r>
          </a:p>
        </p:txBody>
      </p:sp>
      <p:sp>
        <p:nvSpPr>
          <p:cNvPr id="7" name="Rectangle 6"/>
          <p:cNvSpPr/>
          <p:nvPr/>
        </p:nvSpPr>
        <p:spPr>
          <a:xfrm>
            <a:off x="2304288" y="1316736"/>
            <a:ext cx="265176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386584" y="1316736"/>
            <a:ext cx="2487168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FFFFFF"/>
                </a:solidFill>
                <a:latin typeface="Noto Sans CJK SC"/>
              </a:rPr>
              <a:t>是什么</a:t>
            </a:r>
          </a:p>
        </p:txBody>
      </p:sp>
      <p:sp>
        <p:nvSpPr>
          <p:cNvPr id="9" name="Rectangle 8"/>
          <p:cNvSpPr/>
          <p:nvPr/>
        </p:nvSpPr>
        <p:spPr>
          <a:xfrm>
            <a:off x="4956048" y="1316736"/>
            <a:ext cx="411480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38344" y="1316736"/>
            <a:ext cx="3950208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FFFFFF"/>
                </a:solidFill>
                <a:latin typeface="Noto Sans CJK SC"/>
              </a:rPr>
              <a:t>举例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070848" y="1316736"/>
            <a:ext cx="256032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53144" y="1316736"/>
            <a:ext cx="2395728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FFFFFF"/>
                </a:solidFill>
                <a:latin typeface="Noto Sans CJK SC"/>
              </a:rPr>
              <a:t>它的角色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66928" y="1719072"/>
            <a:ext cx="1737360" cy="54864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9224" y="1719072"/>
            <a:ext cx="1572768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大模型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304288" y="1719072"/>
            <a:ext cx="2651760" cy="54864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386584" y="1719072"/>
            <a:ext cx="2487168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会思考的大脑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956048" y="1719072"/>
            <a:ext cx="4114800" cy="54864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038344" y="1719072"/>
            <a:ext cx="3950208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GPT　Claude　豆包　DeepSeek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070848" y="1719072"/>
            <a:ext cx="2560320" cy="54864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153144" y="1719072"/>
            <a:ext cx="2395728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949CAA"/>
                </a:solidFill>
                <a:latin typeface="Noto Sans CJK SC"/>
              </a:rPr>
              <a:t>原材料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66928" y="2267712"/>
            <a:ext cx="173736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9224" y="2267712"/>
            <a:ext cx="1572768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AI 工具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304288" y="2267712"/>
            <a:ext cx="265176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386584" y="2267712"/>
            <a:ext cx="2487168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会聊天的助手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956048" y="2267712"/>
            <a:ext cx="411480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038344" y="2267712"/>
            <a:ext cx="3950208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各类对话产品、网页版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070848" y="2267712"/>
            <a:ext cx="256032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153144" y="2267712"/>
            <a:ext cx="2395728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949CAA"/>
                </a:solidFill>
                <a:latin typeface="Noto Sans CJK SC"/>
              </a:rPr>
              <a:t>能问，不能干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66928" y="2816352"/>
            <a:ext cx="1737360" cy="54864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9224" y="2816352"/>
            <a:ext cx="1572768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D97A2B"/>
                </a:solidFill>
                <a:latin typeface="Noto Sans CJK SC"/>
              </a:rPr>
              <a:t>数字员工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304288" y="2816352"/>
            <a:ext cx="2651760" cy="54864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2386584" y="2816352"/>
            <a:ext cx="2487168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D97A2B"/>
                </a:solidFill>
                <a:latin typeface="Noto Sans CJK SC"/>
              </a:rPr>
              <a:t>能动手干活的同事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956048" y="2816352"/>
            <a:ext cx="4114800" cy="54864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038344" y="2816352"/>
            <a:ext cx="3950208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D97A2B"/>
                </a:solidFill>
                <a:latin typeface="Noto Sans CJK SC"/>
              </a:rPr>
              <a:t>OpenClaw　WorkBuddy　Codex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070848" y="2816352"/>
            <a:ext cx="2560320" cy="54864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153144" y="2816352"/>
            <a:ext cx="2395728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D97A2B"/>
                </a:solidFill>
                <a:latin typeface="Noto Sans CJK SC"/>
              </a:rPr>
              <a:t>有工具、有记忆、有权限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66928" y="3291840"/>
            <a:ext cx="11064240" cy="1115568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59536" y="3456432"/>
            <a:ext cx="1051560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800"/>
              </a:spcAft>
            </a:pPr>
            <a:r>
              <a:rPr sz="2400" b="1">
                <a:solidFill>
                  <a:srgbClr val="FFFFFF"/>
                </a:solidFill>
                <a:latin typeface="Noto Sans CJK SC"/>
              </a:rPr>
              <a:t>问答型 AI 给你答案，数字员工给你结果</a:t>
            </a:r>
          </a:p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>
                <a:solidFill>
                  <a:srgbClr val="B8C8E4"/>
                </a:solidFill>
                <a:latin typeface="Noto Sans CJK SC"/>
              </a:rPr>
              <a:t>前者告诉你「这个 docx 可以用 Python 解析」；后者直接把 32MB 的白皮书拆完，给你一份带出处的问题清单。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66928" y="4626864"/>
            <a:ext cx="3593592" cy="1207008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566928" y="4626864"/>
            <a:ext cx="3593592" cy="45720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749808" y="4828032"/>
            <a:ext cx="3227832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500" b="1">
                <a:solidFill>
                  <a:srgbClr val="1B2A4A"/>
                </a:solidFill>
                <a:latin typeface="Noto Sans CJK SC"/>
              </a:rPr>
              <a:t>有工具</a:t>
            </a: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能读写文件、跑命令、调接口、查资料——不只是聊天</a:t>
            </a:r>
          </a:p>
        </p:txBody>
      </p:sp>
      <p:sp>
        <p:nvSpPr>
          <p:cNvPr id="42" name="Rectangle 41"/>
          <p:cNvSpPr/>
          <p:nvPr/>
        </p:nvSpPr>
        <p:spPr>
          <a:xfrm>
            <a:off x="4302252" y="4626864"/>
            <a:ext cx="3593592" cy="1207008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4302252" y="4626864"/>
            <a:ext cx="3593592" cy="45720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4485132" y="4828032"/>
            <a:ext cx="3227832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500" b="1">
                <a:solidFill>
                  <a:srgbClr val="1B2A4A"/>
                </a:solidFill>
                <a:latin typeface="Noto Sans CJK SC"/>
              </a:rPr>
              <a:t>有记忆</a:t>
            </a: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记得你是谁、在做什么、你的规矩；而且会自己纠错</a:t>
            </a:r>
          </a:p>
        </p:txBody>
      </p:sp>
      <p:sp>
        <p:nvSpPr>
          <p:cNvPr id="45" name="Rectangle 44"/>
          <p:cNvSpPr/>
          <p:nvPr/>
        </p:nvSpPr>
        <p:spPr>
          <a:xfrm>
            <a:off x="8037576" y="4626864"/>
            <a:ext cx="3593592" cy="1207008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8037576" y="4626864"/>
            <a:ext cx="3593592" cy="45720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8220456" y="4828032"/>
            <a:ext cx="3227832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500" b="1">
                <a:solidFill>
                  <a:srgbClr val="1B2A4A"/>
                </a:solidFill>
                <a:latin typeface="Noto Sans CJK SC"/>
              </a:rPr>
              <a:t>有权限</a:t>
            </a: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哪些事它自己拍板，哪些必须先问你——边界由你定</a:t>
            </a:r>
          </a:p>
        </p:txBody>
      </p:sp>
      <p:sp>
        <p:nvSpPr>
          <p:cNvPr id="48" name="Rectangle 47"/>
          <p:cNvSpPr/>
          <p:nvPr/>
        </p:nvSpPr>
        <p:spPr>
          <a:xfrm>
            <a:off x="566928" y="6016752"/>
            <a:ext cx="11064240" cy="457200"/>
          </a:xfrm>
          <a:prstGeom prst="rect">
            <a:avLst/>
          </a:prstGeom>
          <a:solidFill>
            <a:srgbClr val="F2F4F7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566928" y="6016752"/>
            <a:ext cx="54864" cy="457200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859536" y="6135624"/>
            <a:ext cx="105156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300"/>
              </a:spcAft>
            </a:pPr>
            <a:r>
              <a:rPr sz="1350" b="1">
                <a:solidFill>
                  <a:srgbClr val="1B2A4A"/>
                </a:solidFill>
                <a:latin typeface="Noto Sans CJK SC"/>
              </a:rPr>
              <a:t>三者缺一，就退化成聊天机器人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87552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274320"/>
            <a:ext cx="1737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E0B68A"/>
                </a:solidFill>
                <a:latin typeface="Noto Sans CJK SC"/>
              </a:rPr>
              <a:t>第 1 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12848" y="182880"/>
            <a:ext cx="78638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>
                <a:solidFill>
                  <a:srgbClr val="FFFFFF"/>
                </a:solidFill>
                <a:latin typeface="Noto Sans CJK SC"/>
              </a:rPr>
              <a:t>什么活用什么工具</a:t>
            </a:r>
          </a:p>
          <a:p>
            <a:pPr algn="l">
              <a:lnSpc>
                <a:spcPct val="125000"/>
              </a:lnSpc>
              <a:spcBef>
                <a:spcPts val="300"/>
              </a:spcBef>
              <a:spcAft>
                <a:spcPts val="400"/>
              </a:spcAft>
            </a:pPr>
            <a:r>
              <a:rPr sz="1100" b="0">
                <a:solidFill>
                  <a:srgbClr val="A8BAD8"/>
                </a:solidFill>
                <a:latin typeface="Noto Sans CJK SC"/>
              </a:rPr>
              <a:t>不是选一个碾压其他，是分层用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243584"/>
            <a:ext cx="2606040" cy="42062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9224" y="1243584"/>
            <a:ext cx="244144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Noto Sans CJK SC"/>
              </a:rPr>
              <a:t>能力维度</a:t>
            </a:r>
          </a:p>
        </p:txBody>
      </p:sp>
      <p:sp>
        <p:nvSpPr>
          <p:cNvPr id="7" name="Rectangle 6"/>
          <p:cNvSpPr/>
          <p:nvPr/>
        </p:nvSpPr>
        <p:spPr>
          <a:xfrm>
            <a:off x="3172968" y="1243584"/>
            <a:ext cx="1965960" cy="42062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255264" y="1243584"/>
            <a:ext cx="1801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Noto Sans CJK SC"/>
              </a:rPr>
              <a:t>ChatGPT / 豆包类</a:t>
            </a:r>
          </a:p>
        </p:txBody>
      </p:sp>
      <p:sp>
        <p:nvSpPr>
          <p:cNvPr id="9" name="Rectangle 8"/>
          <p:cNvSpPr/>
          <p:nvPr/>
        </p:nvSpPr>
        <p:spPr>
          <a:xfrm>
            <a:off x="5138928" y="1243584"/>
            <a:ext cx="2514600" cy="42062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221224" y="1243584"/>
            <a:ext cx="235000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Noto Sans CJK SC"/>
              </a:rPr>
              <a:t>Codex / CodeBuddy IDE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653528" y="1243584"/>
            <a:ext cx="1965960" cy="42062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735824" y="1243584"/>
            <a:ext cx="1801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Noto Sans CJK SC"/>
              </a:rPr>
              <a:t>WorkBuddy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619488" y="1243584"/>
            <a:ext cx="2011680" cy="42062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701784" y="1243584"/>
            <a:ext cx="184708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Noto Sans CJK SC"/>
              </a:rPr>
              <a:t>OpenClaw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66928" y="1664208"/>
            <a:ext cx="260604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9224" y="1664208"/>
            <a:ext cx="244144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装完就能用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172968" y="1664208"/>
            <a:ext cx="196596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255264" y="1664208"/>
            <a:ext cx="180136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2E7D5B"/>
                </a:solidFill>
                <a:latin typeface="Noto Sans CJK SC"/>
              </a:rPr>
              <a:t>是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138928" y="1664208"/>
            <a:ext cx="251460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221224" y="1664208"/>
            <a:ext cx="235000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2E7D5B"/>
                </a:solidFill>
                <a:latin typeface="Noto Sans CJK SC"/>
              </a:rPr>
              <a:t>是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653528" y="1664208"/>
            <a:ext cx="196596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735824" y="1664208"/>
            <a:ext cx="180136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2E7D5B"/>
                </a:solidFill>
                <a:latin typeface="Noto Sans CJK SC"/>
              </a:rPr>
              <a:t>是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619488" y="1664208"/>
            <a:ext cx="201168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701784" y="1664208"/>
            <a:ext cx="184708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B33A3A"/>
                </a:solidFill>
                <a:latin typeface="Noto Sans CJK SC"/>
              </a:rPr>
              <a:t>要配环境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66928" y="2029968"/>
            <a:ext cx="260604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9224" y="2029968"/>
            <a:ext cx="244144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读写本地文件、跑命令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172968" y="2029968"/>
            <a:ext cx="196596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255264" y="2029968"/>
            <a:ext cx="180136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949CAA"/>
                </a:solidFill>
                <a:latin typeface="Noto Sans CJK SC"/>
              </a:rPr>
              <a:t>否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138928" y="2029968"/>
            <a:ext cx="251460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221224" y="2029968"/>
            <a:ext cx="235000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2E7D5B"/>
                </a:solidFill>
                <a:latin typeface="Noto Sans CJK SC"/>
              </a:rPr>
              <a:t>是</a:t>
            </a:r>
          </a:p>
        </p:txBody>
      </p:sp>
      <p:sp>
        <p:nvSpPr>
          <p:cNvPr id="31" name="Rectangle 30"/>
          <p:cNvSpPr/>
          <p:nvPr/>
        </p:nvSpPr>
        <p:spPr>
          <a:xfrm>
            <a:off x="7653528" y="2029968"/>
            <a:ext cx="196596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735824" y="2029968"/>
            <a:ext cx="180136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部分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619488" y="2029968"/>
            <a:ext cx="201168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701784" y="2029968"/>
            <a:ext cx="184708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2E7D5B"/>
                </a:solidFill>
                <a:latin typeface="Noto Sans CJK SC"/>
              </a:rPr>
              <a:t>是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66928" y="2395728"/>
            <a:ext cx="260604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49224" y="2395728"/>
            <a:ext cx="244144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接入微信 / 飞书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172968" y="2395728"/>
            <a:ext cx="196596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255264" y="2395728"/>
            <a:ext cx="180136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949CAA"/>
                </a:solidFill>
                <a:latin typeface="Noto Sans CJK SC"/>
              </a:rPr>
              <a:t>否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138928" y="2395728"/>
            <a:ext cx="251460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5221224" y="2395728"/>
            <a:ext cx="235000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949CAA"/>
                </a:solidFill>
                <a:latin typeface="Noto Sans CJK SC"/>
              </a:rPr>
              <a:t>否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653528" y="2395728"/>
            <a:ext cx="196596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7735824" y="2395728"/>
            <a:ext cx="180136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2E7D5B"/>
                </a:solidFill>
                <a:latin typeface="Noto Sans CJK SC"/>
              </a:rPr>
              <a:t>是</a:t>
            </a:r>
          </a:p>
        </p:txBody>
      </p:sp>
      <p:sp>
        <p:nvSpPr>
          <p:cNvPr id="43" name="Rectangle 42"/>
          <p:cNvSpPr/>
          <p:nvPr/>
        </p:nvSpPr>
        <p:spPr>
          <a:xfrm>
            <a:off x="9619488" y="2395728"/>
            <a:ext cx="201168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9701784" y="2395728"/>
            <a:ext cx="184708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2E7D5B"/>
                </a:solidFill>
                <a:latin typeface="Noto Sans CJK SC"/>
              </a:rPr>
              <a:t>是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66928" y="2761488"/>
            <a:ext cx="260604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649224" y="2761488"/>
            <a:ext cx="244144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跨会话记住你</a:t>
            </a:r>
          </a:p>
        </p:txBody>
      </p:sp>
      <p:sp>
        <p:nvSpPr>
          <p:cNvPr id="47" name="Rectangle 46"/>
          <p:cNvSpPr/>
          <p:nvPr/>
        </p:nvSpPr>
        <p:spPr>
          <a:xfrm>
            <a:off x="3172968" y="2761488"/>
            <a:ext cx="196596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3255264" y="2761488"/>
            <a:ext cx="180136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部分</a:t>
            </a:r>
          </a:p>
        </p:txBody>
      </p:sp>
      <p:sp>
        <p:nvSpPr>
          <p:cNvPr id="49" name="Rectangle 48"/>
          <p:cNvSpPr/>
          <p:nvPr/>
        </p:nvSpPr>
        <p:spPr>
          <a:xfrm>
            <a:off x="5138928" y="2761488"/>
            <a:ext cx="251460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5221224" y="2761488"/>
            <a:ext cx="235000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项目内</a:t>
            </a:r>
          </a:p>
        </p:txBody>
      </p:sp>
      <p:sp>
        <p:nvSpPr>
          <p:cNvPr id="51" name="Rectangle 50"/>
          <p:cNvSpPr/>
          <p:nvPr/>
        </p:nvSpPr>
        <p:spPr>
          <a:xfrm>
            <a:off x="7653528" y="2761488"/>
            <a:ext cx="196596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7735824" y="2761488"/>
            <a:ext cx="180136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2E7D5B"/>
                </a:solidFill>
                <a:latin typeface="Noto Sans CJK SC"/>
              </a:rPr>
              <a:t>是</a:t>
            </a:r>
          </a:p>
        </p:txBody>
      </p:sp>
      <p:sp>
        <p:nvSpPr>
          <p:cNvPr id="53" name="Rectangle 52"/>
          <p:cNvSpPr/>
          <p:nvPr/>
        </p:nvSpPr>
        <p:spPr>
          <a:xfrm>
            <a:off x="9619488" y="2761488"/>
            <a:ext cx="201168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9701784" y="2761488"/>
            <a:ext cx="184708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2E7D5B"/>
                </a:solidFill>
                <a:latin typeface="Noto Sans CJK SC"/>
              </a:rPr>
              <a:t>是</a:t>
            </a:r>
          </a:p>
        </p:txBody>
      </p:sp>
      <p:sp>
        <p:nvSpPr>
          <p:cNvPr id="55" name="Rectangle 54"/>
          <p:cNvSpPr/>
          <p:nvPr/>
        </p:nvSpPr>
        <p:spPr>
          <a:xfrm>
            <a:off x="566928" y="3127248"/>
            <a:ext cx="260604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649224" y="3127248"/>
            <a:ext cx="244144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不开口也主动干活</a:t>
            </a:r>
          </a:p>
        </p:txBody>
      </p:sp>
      <p:sp>
        <p:nvSpPr>
          <p:cNvPr id="57" name="Rectangle 56"/>
          <p:cNvSpPr/>
          <p:nvPr/>
        </p:nvSpPr>
        <p:spPr>
          <a:xfrm>
            <a:off x="3172968" y="3127248"/>
            <a:ext cx="196596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3255264" y="3127248"/>
            <a:ext cx="180136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949CAA"/>
                </a:solidFill>
                <a:latin typeface="Noto Sans CJK SC"/>
              </a:rPr>
              <a:t>否</a:t>
            </a:r>
          </a:p>
        </p:txBody>
      </p:sp>
      <p:sp>
        <p:nvSpPr>
          <p:cNvPr id="59" name="Rectangle 58"/>
          <p:cNvSpPr/>
          <p:nvPr/>
        </p:nvSpPr>
        <p:spPr>
          <a:xfrm>
            <a:off x="5138928" y="3127248"/>
            <a:ext cx="251460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5221224" y="3127248"/>
            <a:ext cx="235000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949CAA"/>
                </a:solidFill>
                <a:latin typeface="Noto Sans CJK SC"/>
              </a:rPr>
              <a:t>否</a:t>
            </a:r>
          </a:p>
        </p:txBody>
      </p:sp>
      <p:sp>
        <p:nvSpPr>
          <p:cNvPr id="61" name="Rectangle 60"/>
          <p:cNvSpPr/>
          <p:nvPr/>
        </p:nvSpPr>
        <p:spPr>
          <a:xfrm>
            <a:off x="7653528" y="3127248"/>
            <a:ext cx="196596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7735824" y="3127248"/>
            <a:ext cx="180136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2E7D5B"/>
                </a:solidFill>
                <a:latin typeface="Noto Sans CJK SC"/>
              </a:rPr>
              <a:t>自动任务</a:t>
            </a:r>
          </a:p>
        </p:txBody>
      </p:sp>
      <p:sp>
        <p:nvSpPr>
          <p:cNvPr id="63" name="Rectangle 62"/>
          <p:cNvSpPr/>
          <p:nvPr/>
        </p:nvSpPr>
        <p:spPr>
          <a:xfrm>
            <a:off x="9619488" y="3127248"/>
            <a:ext cx="201168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9701784" y="3127248"/>
            <a:ext cx="184708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2E7D5B"/>
                </a:solidFill>
                <a:latin typeface="Noto Sans CJK SC"/>
              </a:rPr>
              <a:t>是</a:t>
            </a:r>
          </a:p>
        </p:txBody>
      </p:sp>
      <p:sp>
        <p:nvSpPr>
          <p:cNvPr id="65" name="Rectangle 64"/>
          <p:cNvSpPr/>
          <p:nvPr/>
        </p:nvSpPr>
        <p:spPr>
          <a:xfrm>
            <a:off x="566928" y="3493008"/>
            <a:ext cx="260604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649224" y="3493008"/>
            <a:ext cx="244144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关掉电脑仍在跑</a:t>
            </a:r>
          </a:p>
        </p:txBody>
      </p:sp>
      <p:sp>
        <p:nvSpPr>
          <p:cNvPr id="67" name="Rectangle 66"/>
          <p:cNvSpPr/>
          <p:nvPr/>
        </p:nvSpPr>
        <p:spPr>
          <a:xfrm>
            <a:off x="3172968" y="3493008"/>
            <a:ext cx="196596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3255264" y="3493008"/>
            <a:ext cx="180136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949CAA"/>
                </a:solidFill>
                <a:latin typeface="Noto Sans CJK SC"/>
              </a:rPr>
              <a:t>—</a:t>
            </a:r>
          </a:p>
        </p:txBody>
      </p:sp>
      <p:sp>
        <p:nvSpPr>
          <p:cNvPr id="69" name="Rectangle 68"/>
          <p:cNvSpPr/>
          <p:nvPr/>
        </p:nvSpPr>
        <p:spPr>
          <a:xfrm>
            <a:off x="5138928" y="3493008"/>
            <a:ext cx="251460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5221224" y="3493008"/>
            <a:ext cx="235000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949CAA"/>
                </a:solidFill>
                <a:latin typeface="Noto Sans CJK SC"/>
              </a:rPr>
              <a:t>否</a:t>
            </a:r>
          </a:p>
        </p:txBody>
      </p:sp>
      <p:sp>
        <p:nvSpPr>
          <p:cNvPr id="71" name="Rectangle 70"/>
          <p:cNvSpPr/>
          <p:nvPr/>
        </p:nvSpPr>
        <p:spPr>
          <a:xfrm>
            <a:off x="7653528" y="3493008"/>
            <a:ext cx="196596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TextBox 71"/>
          <p:cNvSpPr txBox="1"/>
          <p:nvPr/>
        </p:nvSpPr>
        <p:spPr>
          <a:xfrm>
            <a:off x="7735824" y="3493008"/>
            <a:ext cx="180136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949CAA"/>
                </a:solidFill>
                <a:latin typeface="Noto Sans CJK SC"/>
              </a:rPr>
              <a:t>否</a:t>
            </a:r>
          </a:p>
        </p:txBody>
      </p:sp>
      <p:sp>
        <p:nvSpPr>
          <p:cNvPr id="73" name="Rectangle 72"/>
          <p:cNvSpPr/>
          <p:nvPr/>
        </p:nvSpPr>
        <p:spPr>
          <a:xfrm>
            <a:off x="9619488" y="3493008"/>
            <a:ext cx="201168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9701784" y="3493008"/>
            <a:ext cx="184708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2E7D5B"/>
                </a:solidFill>
                <a:latin typeface="Noto Sans CJK SC"/>
              </a:rPr>
              <a:t>跑在服务器</a:t>
            </a:r>
          </a:p>
        </p:txBody>
      </p:sp>
      <p:sp>
        <p:nvSpPr>
          <p:cNvPr id="75" name="Rectangle 74"/>
          <p:cNvSpPr/>
          <p:nvPr/>
        </p:nvSpPr>
        <p:spPr>
          <a:xfrm>
            <a:off x="566928" y="3858768"/>
            <a:ext cx="260604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TextBox 75"/>
          <p:cNvSpPr txBox="1"/>
          <p:nvPr/>
        </p:nvSpPr>
        <p:spPr>
          <a:xfrm>
            <a:off x="649224" y="3858768"/>
            <a:ext cx="244144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D97A2B"/>
                </a:solidFill>
                <a:latin typeface="Noto Sans CJK SC"/>
              </a:rPr>
              <a:t>数据留在公司内</a:t>
            </a:r>
          </a:p>
        </p:txBody>
      </p:sp>
      <p:sp>
        <p:nvSpPr>
          <p:cNvPr id="77" name="Rectangle 76"/>
          <p:cNvSpPr/>
          <p:nvPr/>
        </p:nvSpPr>
        <p:spPr>
          <a:xfrm>
            <a:off x="3172968" y="3858768"/>
            <a:ext cx="196596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TextBox 77"/>
          <p:cNvSpPr txBox="1"/>
          <p:nvPr/>
        </p:nvSpPr>
        <p:spPr>
          <a:xfrm>
            <a:off x="3255264" y="3858768"/>
            <a:ext cx="180136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B33A3A"/>
                </a:solidFill>
                <a:latin typeface="Noto Sans CJK SC"/>
              </a:rPr>
              <a:t>否</a:t>
            </a:r>
          </a:p>
        </p:txBody>
      </p:sp>
      <p:sp>
        <p:nvSpPr>
          <p:cNvPr id="79" name="Rectangle 78"/>
          <p:cNvSpPr/>
          <p:nvPr/>
        </p:nvSpPr>
        <p:spPr>
          <a:xfrm>
            <a:off x="5138928" y="3858768"/>
            <a:ext cx="251460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TextBox 79"/>
          <p:cNvSpPr txBox="1"/>
          <p:nvPr/>
        </p:nvSpPr>
        <p:spPr>
          <a:xfrm>
            <a:off x="5221224" y="3858768"/>
            <a:ext cx="235000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B33A3A"/>
                </a:solidFill>
                <a:latin typeface="Noto Sans CJK SC"/>
              </a:rPr>
              <a:t>否</a:t>
            </a:r>
          </a:p>
        </p:txBody>
      </p:sp>
      <p:sp>
        <p:nvSpPr>
          <p:cNvPr id="81" name="Rectangle 80"/>
          <p:cNvSpPr/>
          <p:nvPr/>
        </p:nvSpPr>
        <p:spPr>
          <a:xfrm>
            <a:off x="7653528" y="3858768"/>
            <a:ext cx="196596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TextBox 81"/>
          <p:cNvSpPr txBox="1"/>
          <p:nvPr/>
        </p:nvSpPr>
        <p:spPr>
          <a:xfrm>
            <a:off x="7735824" y="3858768"/>
            <a:ext cx="180136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B33A3A"/>
                </a:solidFill>
                <a:latin typeface="Noto Sans CJK SC"/>
              </a:rPr>
              <a:t>否 · 腾讯云</a:t>
            </a:r>
          </a:p>
        </p:txBody>
      </p:sp>
      <p:sp>
        <p:nvSpPr>
          <p:cNvPr id="83" name="Rectangle 82"/>
          <p:cNvSpPr/>
          <p:nvPr/>
        </p:nvSpPr>
        <p:spPr>
          <a:xfrm>
            <a:off x="9619488" y="3858768"/>
            <a:ext cx="201168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TextBox 83"/>
          <p:cNvSpPr txBox="1"/>
          <p:nvPr/>
        </p:nvSpPr>
        <p:spPr>
          <a:xfrm>
            <a:off x="9701784" y="3858768"/>
            <a:ext cx="184708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D97A2B"/>
                </a:solidFill>
                <a:latin typeface="Noto Sans CJK SC"/>
              </a:rPr>
              <a:t>是 · 自己服务器</a:t>
            </a:r>
          </a:p>
        </p:txBody>
      </p:sp>
      <p:sp>
        <p:nvSpPr>
          <p:cNvPr id="85" name="Rectangle 84"/>
          <p:cNvSpPr/>
          <p:nvPr/>
        </p:nvSpPr>
        <p:spPr>
          <a:xfrm>
            <a:off x="566928" y="4224528"/>
            <a:ext cx="260604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6" name="TextBox 85"/>
          <p:cNvSpPr txBox="1"/>
          <p:nvPr/>
        </p:nvSpPr>
        <p:spPr>
          <a:xfrm>
            <a:off x="649224" y="4224528"/>
            <a:ext cx="244144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成本</a:t>
            </a:r>
          </a:p>
        </p:txBody>
      </p:sp>
      <p:sp>
        <p:nvSpPr>
          <p:cNvPr id="87" name="Rectangle 86"/>
          <p:cNvSpPr/>
          <p:nvPr/>
        </p:nvSpPr>
        <p:spPr>
          <a:xfrm>
            <a:off x="3172968" y="4224528"/>
            <a:ext cx="196596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8" name="TextBox 87"/>
          <p:cNvSpPr txBox="1"/>
          <p:nvPr/>
        </p:nvSpPr>
        <p:spPr>
          <a:xfrm>
            <a:off x="3255264" y="4224528"/>
            <a:ext cx="180136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免费~订阅</a:t>
            </a:r>
          </a:p>
        </p:txBody>
      </p:sp>
      <p:sp>
        <p:nvSpPr>
          <p:cNvPr id="89" name="Rectangle 88"/>
          <p:cNvSpPr/>
          <p:nvPr/>
        </p:nvSpPr>
        <p:spPr>
          <a:xfrm>
            <a:off x="5138928" y="4224528"/>
            <a:ext cx="251460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0" name="TextBox 89"/>
          <p:cNvSpPr txBox="1"/>
          <p:nvPr/>
        </p:nvSpPr>
        <p:spPr>
          <a:xfrm>
            <a:off x="5221224" y="4224528"/>
            <a:ext cx="235000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按用量</a:t>
            </a:r>
          </a:p>
        </p:txBody>
      </p:sp>
      <p:sp>
        <p:nvSpPr>
          <p:cNvPr id="91" name="Rectangle 90"/>
          <p:cNvSpPr/>
          <p:nvPr/>
        </p:nvSpPr>
        <p:spPr>
          <a:xfrm>
            <a:off x="7653528" y="4224528"/>
            <a:ext cx="196596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TextBox 91"/>
          <p:cNvSpPr txBox="1"/>
          <p:nvPr/>
        </p:nvSpPr>
        <p:spPr>
          <a:xfrm>
            <a:off x="7735824" y="4224528"/>
            <a:ext cx="180136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¥0~700/月</a:t>
            </a:r>
          </a:p>
        </p:txBody>
      </p:sp>
      <p:sp>
        <p:nvSpPr>
          <p:cNvPr id="93" name="Rectangle 92"/>
          <p:cNvSpPr/>
          <p:nvPr/>
        </p:nvSpPr>
        <p:spPr>
          <a:xfrm>
            <a:off x="9619488" y="4224528"/>
            <a:ext cx="201168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4" name="TextBox 93"/>
          <p:cNvSpPr txBox="1"/>
          <p:nvPr/>
        </p:nvSpPr>
        <p:spPr>
          <a:xfrm>
            <a:off x="9701784" y="4224528"/>
            <a:ext cx="184708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服务器 + API</a:t>
            </a:r>
          </a:p>
        </p:txBody>
      </p:sp>
      <p:sp>
        <p:nvSpPr>
          <p:cNvPr id="95" name="Rectangle 94"/>
          <p:cNvSpPr/>
          <p:nvPr/>
        </p:nvSpPr>
        <p:spPr>
          <a:xfrm>
            <a:off x="566928" y="4828032"/>
            <a:ext cx="11064240" cy="731520"/>
          </a:xfrm>
          <a:prstGeom prst="rect">
            <a:avLst/>
          </a:prstGeom>
          <a:solidFill>
            <a:srgbClr val="F2F4F7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" name="Rectangle 95"/>
          <p:cNvSpPr/>
          <p:nvPr/>
        </p:nvSpPr>
        <p:spPr>
          <a:xfrm>
            <a:off x="566928" y="4828032"/>
            <a:ext cx="54864" cy="731520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7" name="TextBox 96"/>
          <p:cNvSpPr txBox="1"/>
          <p:nvPr/>
        </p:nvSpPr>
        <p:spPr>
          <a:xfrm>
            <a:off x="859536" y="4946904"/>
            <a:ext cx="10515600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300"/>
              </a:spcAft>
            </a:pPr>
            <a:r>
              <a:rPr sz="1350" b="1">
                <a:solidFill>
                  <a:srgbClr val="1B2A4A"/>
                </a:solidFill>
                <a:latin typeface="Noto Sans CJK SC"/>
              </a:rPr>
              <a:t>最后两行才是真正的分水岭</a:t>
            </a: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「数据在哪」决定这个工具能用在哪类项目上——这条比其他所有行加起来都重要。</a:t>
            </a:r>
          </a:p>
        </p:txBody>
      </p:sp>
      <p:sp>
        <p:nvSpPr>
          <p:cNvPr id="98" name="Rectangle 97"/>
          <p:cNvSpPr/>
          <p:nvPr/>
        </p:nvSpPr>
        <p:spPr>
          <a:xfrm>
            <a:off x="566928" y="5705856"/>
            <a:ext cx="3593592" cy="786384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9" name="Rectangle 98"/>
          <p:cNvSpPr/>
          <p:nvPr/>
        </p:nvSpPr>
        <p:spPr>
          <a:xfrm>
            <a:off x="566928" y="5705856"/>
            <a:ext cx="50292" cy="786384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0" name="TextBox 99"/>
          <p:cNvSpPr txBox="1"/>
          <p:nvPr/>
        </p:nvSpPr>
        <p:spPr>
          <a:xfrm>
            <a:off x="749808" y="5833872"/>
            <a:ext cx="322783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1B2A4A"/>
                </a:solidFill>
                <a:latin typeface="Noto Sans CJK SC"/>
              </a:rPr>
              <a:t>全员　→　WorkBuddy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免部署，装完在企微/飞书里就能用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4302252" y="5705856"/>
            <a:ext cx="3593592" cy="786384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2" name="Rectangle 101"/>
          <p:cNvSpPr/>
          <p:nvPr/>
        </p:nvSpPr>
        <p:spPr>
          <a:xfrm>
            <a:off x="4302252" y="5705856"/>
            <a:ext cx="50292" cy="786384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3" name="TextBox 102"/>
          <p:cNvSpPr txBox="1"/>
          <p:nvPr/>
        </p:nvSpPr>
        <p:spPr>
          <a:xfrm>
            <a:off x="4485132" y="5833872"/>
            <a:ext cx="322783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1B2A4A"/>
                </a:solidFill>
                <a:latin typeface="Noto Sans CJK SC"/>
              </a:rPr>
              <a:t>研发　→　+ Codex 类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写代码、读老模块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8037576" y="5705856"/>
            <a:ext cx="3593592" cy="786384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5" name="Rectangle 104"/>
          <p:cNvSpPr/>
          <p:nvPr/>
        </p:nvSpPr>
        <p:spPr>
          <a:xfrm>
            <a:off x="8037576" y="5705856"/>
            <a:ext cx="50292" cy="786384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6" name="TextBox 105"/>
          <p:cNvSpPr txBox="1"/>
          <p:nvPr/>
        </p:nvSpPr>
        <p:spPr>
          <a:xfrm>
            <a:off x="8220456" y="5833872"/>
            <a:ext cx="322783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1B2A4A"/>
                </a:solidFill>
                <a:latin typeface="Noto Sans CJK SC"/>
              </a:rPr>
              <a:t>种子　→　+ OpenClaw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重活、涉密、深定制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87552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274320"/>
            <a:ext cx="1737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E0B68A"/>
                </a:solidFill>
                <a:latin typeface="Noto Sans CJK SC"/>
              </a:rPr>
              <a:t>第 1 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12848" y="182880"/>
            <a:ext cx="78638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>
                <a:solidFill>
                  <a:srgbClr val="FFFFFF"/>
                </a:solidFill>
                <a:latin typeface="Noto Sans CJK SC"/>
              </a:rPr>
              <a:t>它能干什么：四类高价值场景</a:t>
            </a:r>
          </a:p>
          <a:p>
            <a:pPr algn="l">
              <a:lnSpc>
                <a:spcPct val="125000"/>
              </a:lnSpc>
              <a:spcBef>
                <a:spcPts val="300"/>
              </a:spcBef>
              <a:spcAft>
                <a:spcPts val="400"/>
              </a:spcAft>
            </a:pPr>
            <a:r>
              <a:rPr sz="1100" b="0">
                <a:solidFill>
                  <a:srgbClr val="A8BAD8"/>
                </a:solidFill>
                <a:latin typeface="Noto Sans CJK SC"/>
              </a:rPr>
              <a:t>共同点：做错了不出门，重跑一次就行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280160"/>
            <a:ext cx="2702052" cy="2286000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66928" y="1280160"/>
            <a:ext cx="2702052" cy="45720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40664" y="1481328"/>
            <a:ext cx="2354580" cy="1920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700"/>
              </a:spcAft>
            </a:pPr>
            <a:r>
              <a:rPr sz="1500" b="1">
                <a:solidFill>
                  <a:srgbClr val="1B2A4A"/>
                </a:solidFill>
                <a:latin typeface="Noto Sans CJK SC"/>
              </a:rPr>
              <a:t>文档分析</a:t>
            </a: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几十兆的白皮书 / 招标文件，几分钟给出结构问题、前后矛盾、缺失项、无出处的承诺。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>
                <a:solidFill>
                  <a:srgbClr val="D97A2B"/>
                </a:solidFill>
                <a:latin typeface="Noto Sans CJK SC"/>
              </a:rPr>
              <a:t>▸ 现场演示这一条</a:t>
            </a:r>
          </a:p>
        </p:txBody>
      </p:sp>
      <p:sp>
        <p:nvSpPr>
          <p:cNvPr id="8" name="Rectangle 7"/>
          <p:cNvSpPr/>
          <p:nvPr/>
        </p:nvSpPr>
        <p:spPr>
          <a:xfrm>
            <a:off x="3401568" y="1280160"/>
            <a:ext cx="2702052" cy="2286000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3401568" y="1280160"/>
            <a:ext cx="2702052" cy="45720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575304" y="1481328"/>
            <a:ext cx="2354580" cy="1920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700"/>
              </a:spcAft>
            </a:pPr>
            <a:r>
              <a:rPr sz="1500" b="1">
                <a:solidFill>
                  <a:srgbClr val="1B2A4A"/>
                </a:solidFill>
                <a:latin typeface="Noto Sans CJK SC"/>
              </a:rPr>
              <a:t>材料整理</a:t>
            </a: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会议纪要 → 事项规范；需求文档 → 用例清单；散乱记录 → 结构化表格。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36208" y="1280160"/>
            <a:ext cx="2702052" cy="2286000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236208" y="1280160"/>
            <a:ext cx="2702052" cy="45720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9944" y="1481328"/>
            <a:ext cx="2354580" cy="1920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700"/>
              </a:spcAft>
            </a:pPr>
            <a:r>
              <a:rPr sz="1500" b="1">
                <a:solidFill>
                  <a:srgbClr val="1B2A4A"/>
                </a:solidFill>
                <a:latin typeface="Noto Sans CJK SC"/>
              </a:rPr>
              <a:t>代码与系统理解</a:t>
            </a: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一个没人敢碰的老模块，读完给你结构说明 + 改造方案 + 风险点。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070848" y="1280160"/>
            <a:ext cx="2702052" cy="2286000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9070848" y="1280160"/>
            <a:ext cx="2702052" cy="45720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244584" y="1481328"/>
            <a:ext cx="2354580" cy="1920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700"/>
              </a:spcAft>
            </a:pPr>
            <a:r>
              <a:rPr sz="1500" b="1">
                <a:solidFill>
                  <a:srgbClr val="1B2A4A"/>
                </a:solidFill>
                <a:latin typeface="Noto Sans CJK SC"/>
              </a:rPr>
              <a:t>跨校复配</a:t>
            </a: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A 校已配好的事项 + B 校差异说明 → B 校配置方案。重复劳动最重的一环。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>
                <a:solidFill>
                  <a:srgbClr val="D97A2B"/>
                </a:solidFill>
                <a:latin typeface="Noto Sans CJK SC"/>
              </a:rPr>
              <a:t>▸ 最容易出漂亮数字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66928" y="3730752"/>
            <a:ext cx="11064240" cy="1298448"/>
          </a:xfrm>
          <a:prstGeom prst="rect">
            <a:avLst/>
          </a:prstGeom>
          <a:solidFill>
            <a:srgbClr val="FDF4EC"/>
          </a:solidFill>
          <a:ln w="9525">
            <a:solidFill>
              <a:srgbClr val="E8C49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59536" y="3877056"/>
            <a:ext cx="10515600" cy="10424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>
                <a:solidFill>
                  <a:srgbClr val="B33A3A"/>
                </a:solidFill>
                <a:latin typeface="Noto Sans CJK SC"/>
              </a:rPr>
              <a:t>今天不讲「自动收发邮件 / 自动运维重启服务 / 自动发公众号」</a:t>
            </a: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这三类动作有一个共同点：不可撤回，而且署名是人不是 AI。发错的邮件收不回来，重启错的服务是生产事故，责任在操作人。</a:t>
            </a: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自动化能力留到第三期——等大家有判断力之后，并且必须配「哪些动作必须人确认」的规则一起讲。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66928" y="5230368"/>
            <a:ext cx="11064240" cy="113385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59536" y="5468112"/>
            <a:ext cx="105156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sz="2600" b="1">
                <a:solidFill>
                  <a:srgbClr val="FFFFFF"/>
                </a:solidFill>
                <a:latin typeface="Noto Sans CJK SC"/>
              </a:rPr>
              <a:t>同样的活不干第二遍 —— 这才是效率的来源</a:t>
            </a:r>
          </a:p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B8C8E4"/>
                </a:solidFill>
                <a:latin typeface="Noto Sans CJK SC"/>
              </a:rPr>
              <a:t>AI 打字快省不了多少时间；把一次性经验变成可复用资产，才是真的省。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87552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274320"/>
            <a:ext cx="1737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E0B68A"/>
                </a:solidFill>
                <a:latin typeface="Noto Sans CJK SC"/>
              </a:rPr>
              <a:t>第 2 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12848" y="182880"/>
            <a:ext cx="78638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>
                <a:solidFill>
                  <a:srgbClr val="FFFFFF"/>
                </a:solidFill>
                <a:latin typeface="Noto Sans CJK SC"/>
              </a:rPr>
              <a:t>先立规矩：数据红线</a:t>
            </a:r>
          </a:p>
          <a:p>
            <a:pPr algn="l">
              <a:lnSpc>
                <a:spcPct val="125000"/>
              </a:lnSpc>
              <a:spcBef>
                <a:spcPts val="300"/>
              </a:spcBef>
              <a:spcAft>
                <a:spcPts val="400"/>
              </a:spcAft>
            </a:pPr>
            <a:r>
              <a:rPr sz="1100" b="0">
                <a:solidFill>
                  <a:srgbClr val="A8BAD8"/>
                </a:solidFill>
                <a:latin typeface="Noto Sans CJK SC"/>
              </a:rPr>
              <a:t>在教怎么用之前讲，不是之后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280160"/>
            <a:ext cx="178308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9224" y="1280160"/>
            <a:ext cx="1618488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FFFFFF"/>
                </a:solidFill>
                <a:latin typeface="Noto Sans CJK SC"/>
              </a:rPr>
              <a:t>级别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0008" y="1280160"/>
            <a:ext cx="411480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432304" y="1280160"/>
            <a:ext cx="3950208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FFFFFF"/>
                </a:solidFill>
                <a:latin typeface="Noto Sans CJK SC"/>
              </a:rPr>
              <a:t>内容</a:t>
            </a:r>
          </a:p>
        </p:txBody>
      </p:sp>
      <p:sp>
        <p:nvSpPr>
          <p:cNvPr id="9" name="Rectangle 8"/>
          <p:cNvSpPr/>
          <p:nvPr/>
        </p:nvSpPr>
        <p:spPr>
          <a:xfrm>
            <a:off x="6464808" y="1280160"/>
            <a:ext cx="260604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47104" y="1280160"/>
            <a:ext cx="2441448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FFFFFF"/>
                </a:solidFill>
                <a:latin typeface="Noto Sans CJK SC"/>
              </a:rPr>
              <a:t>可用工具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070848" y="1280160"/>
            <a:ext cx="256032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53144" y="1280160"/>
            <a:ext cx="2395728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FFFFFF"/>
                </a:solidFill>
                <a:latin typeface="Noto Sans CJK SC"/>
              </a:rPr>
              <a:t>举例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66928" y="1682496"/>
            <a:ext cx="1783080" cy="585216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9224" y="1682496"/>
            <a:ext cx="1618488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L0 公开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350008" y="1682496"/>
            <a:ext cx="4114800" cy="585216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432304" y="1682496"/>
            <a:ext cx="3950208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已公开的产品介绍、通用技术资料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64808" y="1682496"/>
            <a:ext cx="2606040" cy="585216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547104" y="1682496"/>
            <a:ext cx="2441448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2E7D5B"/>
                </a:solidFill>
                <a:latin typeface="Noto Sans CJK SC"/>
              </a:rPr>
              <a:t>全部工具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070848" y="1682496"/>
            <a:ext cx="2560320" cy="585216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153144" y="1682496"/>
            <a:ext cx="2395728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官网文案、公开标准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66928" y="2267712"/>
            <a:ext cx="1783080" cy="585216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9224" y="2267712"/>
            <a:ext cx="1618488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L1 内部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350008" y="2267712"/>
            <a:ext cx="4114800" cy="585216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432304" y="2267712"/>
            <a:ext cx="3950208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内部文档、非客户相关设计稿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464808" y="2267712"/>
            <a:ext cx="2606040" cy="585216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547104" y="2267712"/>
            <a:ext cx="2441448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2E7D5B"/>
                </a:solidFill>
                <a:latin typeface="Noto Sans CJK SC"/>
              </a:rPr>
              <a:t>全部工具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070848" y="2267712"/>
            <a:ext cx="2560320" cy="585216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153144" y="2267712"/>
            <a:ext cx="2395728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内部规范、原型草图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66928" y="2852928"/>
            <a:ext cx="1783080" cy="585216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9224" y="2852928"/>
            <a:ext cx="1618488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D97A2B"/>
                </a:solidFill>
                <a:latin typeface="Noto Sans CJK SC"/>
              </a:rPr>
              <a:t>L2 客户相关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350008" y="2852928"/>
            <a:ext cx="4114800" cy="585216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2432304" y="2852928"/>
            <a:ext cx="3950208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D97A2B"/>
                </a:solidFill>
                <a:latin typeface="Noto Sans CJK SC"/>
              </a:rPr>
              <a:t>项目方案、投标文件、客户需求文档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464808" y="2852928"/>
            <a:ext cx="2606040" cy="585216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547104" y="2852928"/>
            <a:ext cx="2441448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D97A2B"/>
                </a:solidFill>
                <a:latin typeface="Noto Sans CJK SC"/>
              </a:rPr>
              <a:t>仅本地 / 私有化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070848" y="2852928"/>
            <a:ext cx="2560320" cy="585216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153144" y="2852928"/>
            <a:ext cx="2395728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D97A2B"/>
                </a:solidFill>
                <a:latin typeface="Noto Sans CJK SC"/>
              </a:rPr>
              <a:t>标书、需求确认单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66928" y="3438144"/>
            <a:ext cx="1783080" cy="585216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49224" y="3438144"/>
            <a:ext cx="1618488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B33A3A"/>
                </a:solidFill>
                <a:latin typeface="Noto Sans CJK SC"/>
              </a:rPr>
              <a:t>L3 敏感</a:t>
            </a:r>
          </a:p>
        </p:txBody>
      </p:sp>
      <p:sp>
        <p:nvSpPr>
          <p:cNvPr id="39" name="Rectangle 38"/>
          <p:cNvSpPr/>
          <p:nvPr/>
        </p:nvSpPr>
        <p:spPr>
          <a:xfrm>
            <a:off x="2350008" y="3438144"/>
            <a:ext cx="4114800" cy="585216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2432304" y="3438144"/>
            <a:ext cx="3950208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B33A3A"/>
                </a:solidFill>
                <a:latin typeface="Noto Sans CJK SC"/>
              </a:rPr>
              <a:t>高校真实业务数据、源码仓库、账号凭据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464808" y="3438144"/>
            <a:ext cx="2606040" cy="585216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547104" y="3438144"/>
            <a:ext cx="2441448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B33A3A"/>
                </a:solidFill>
                <a:latin typeface="Noto Sans CJK SC"/>
              </a:rPr>
              <a:t>禁止进任何外部工具</a:t>
            </a:r>
          </a:p>
        </p:txBody>
      </p:sp>
      <p:sp>
        <p:nvSpPr>
          <p:cNvPr id="43" name="Rectangle 42"/>
          <p:cNvSpPr/>
          <p:nvPr/>
        </p:nvSpPr>
        <p:spPr>
          <a:xfrm>
            <a:off x="9070848" y="3438144"/>
            <a:ext cx="2560320" cy="585216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9153144" y="3438144"/>
            <a:ext cx="2395728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B33A3A"/>
                </a:solidFill>
                <a:latin typeface="Noto Sans CJK SC"/>
              </a:rPr>
              <a:t>学生数据、代码、密钥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66928" y="4114800"/>
            <a:ext cx="11064240" cy="1243584"/>
          </a:xfrm>
          <a:prstGeom prst="rect">
            <a:avLst/>
          </a:prstGeom>
          <a:solidFill>
            <a:srgbClr val="FDF4EC"/>
          </a:solidFill>
          <a:ln w="9525">
            <a:solidFill>
              <a:srgbClr val="E8C49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859536" y="4261104"/>
            <a:ext cx="10515600" cy="9875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>
                <a:solidFill>
                  <a:srgbClr val="B33A3A"/>
                </a:solidFill>
                <a:latin typeface="Noto Sans CJK SC"/>
              </a:rPr>
              <a:t>为什么这一页排在最前面</a:t>
            </a: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WorkBuddy 官网的主打功能之一是「自动搜集资料并生成完整的 PPT」——这个功能太顺手，不提醒一定有人把投标文件拖进去。</a:t>
            </a: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而且它接了微信 / 企微 / 飞书，入口离工作数据极近。方便和越界是同一件事的两面。</a:t>
            </a:r>
          </a:p>
        </p:txBody>
      </p:sp>
      <p:sp>
        <p:nvSpPr>
          <p:cNvPr id="47" name="Rectangle 46"/>
          <p:cNvSpPr/>
          <p:nvPr/>
        </p:nvSpPr>
        <p:spPr>
          <a:xfrm>
            <a:off x="566928" y="5541264"/>
            <a:ext cx="11064240" cy="822960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859536" y="5687568"/>
            <a:ext cx="1051560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1">
                <a:solidFill>
                  <a:srgbClr val="FFFFFF"/>
                </a:solidFill>
                <a:latin typeface="Noto Sans CJK SC"/>
              </a:rPr>
              <a:t>一句话记住：客户数据、源码、投标文件，不进外部工具。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>
                <a:solidFill>
                  <a:srgbClr val="E0B68A"/>
                </a:solidFill>
                <a:latin typeface="Noto Sans CJK SC"/>
              </a:rPr>
              <a:t>违规按信息安全事故处理。拿不准的，先问再用。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87552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274320"/>
            <a:ext cx="1737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E0B68A"/>
                </a:solidFill>
                <a:latin typeface="Noto Sans CJK SC"/>
              </a:rPr>
              <a:t>第 3 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12848" y="182880"/>
            <a:ext cx="78638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>
                <a:solidFill>
                  <a:srgbClr val="FFFFFF"/>
                </a:solidFill>
                <a:latin typeface="Noto Sans CJK SC"/>
              </a:rPr>
              <a:t>工具怎么装</a:t>
            </a:r>
          </a:p>
          <a:p>
            <a:pPr algn="l">
              <a:lnSpc>
                <a:spcPct val="125000"/>
              </a:lnSpc>
              <a:spcBef>
                <a:spcPts val="300"/>
              </a:spcBef>
              <a:spcAft>
                <a:spcPts val="400"/>
              </a:spcAft>
            </a:pPr>
            <a:r>
              <a:rPr sz="1100" b="0">
                <a:solidFill>
                  <a:srgbClr val="A8BAD8"/>
                </a:solidFill>
                <a:latin typeface="Noto Sans CJK SC"/>
              </a:rPr>
              <a:t>今天你只需要装一个，另一个看我演示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280160"/>
            <a:ext cx="5440680" cy="4059936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66928" y="1280160"/>
            <a:ext cx="5440680" cy="54864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59536" y="1517904"/>
            <a:ext cx="48920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1">
                <a:solidFill>
                  <a:srgbClr val="1B2A4A"/>
                </a:solidFill>
                <a:latin typeface="Noto Sans CJK SC"/>
              </a:rPr>
              <a:t>全员：装 WorkBuddy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免部署，安装即用。今天现场跟着装。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6112" y="2286000"/>
            <a:ext cx="320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2E5C9A"/>
                </a:solidFill>
                <a:latin typeface="Noto Sans CJK SC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16736" y="2286000"/>
            <a:ext cx="4480560" cy="6217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1B2A4A"/>
                </a:solidFill>
                <a:latin typeface="Noto Sans CJK SC"/>
              </a:rPr>
              <a:t>官网下载客户端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macOS 12.0+ / Windows 10+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6112" y="2999232"/>
            <a:ext cx="320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2E5C9A"/>
                </a:solidFill>
                <a:latin typeface="Noto Sans CJK SC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16736" y="2999232"/>
            <a:ext cx="4480560" cy="6217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1B2A4A"/>
                </a:solidFill>
                <a:latin typeface="Noto Sans CJK SC"/>
              </a:rPr>
              <a:t>登录，选体验版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限时免费，每月 500 积分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6112" y="3712464"/>
            <a:ext cx="320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2E5C9A"/>
                </a:solidFill>
                <a:latin typeface="Noto Sans CJK SC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16736" y="3712464"/>
            <a:ext cx="4480560" cy="6217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1B2A4A"/>
                </a:solidFill>
                <a:latin typeface="Noto Sans CJK SC"/>
              </a:rPr>
              <a:t>接入企微或飞书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扫码即可，在聊天里直接用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6112" y="4425696"/>
            <a:ext cx="320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2E5C9A"/>
                </a:solidFill>
                <a:latin typeface="Noto Sans CJK SC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16736" y="4425696"/>
            <a:ext cx="4480560" cy="6217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1B2A4A"/>
                </a:solidFill>
                <a:latin typeface="Noto Sans CJK SC"/>
              </a:rPr>
              <a:t>配置你的第一个助理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下一章要用，先留着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59536" y="4791456"/>
            <a:ext cx="4855464" cy="402336"/>
          </a:xfrm>
          <a:prstGeom prst="rect">
            <a:avLst/>
          </a:prstGeom>
          <a:solidFill>
            <a:srgbClr val="FDF4EC"/>
          </a:solidFill>
          <a:ln w="9525">
            <a:solidFill>
              <a:srgbClr val="E8C49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05840" y="4864608"/>
            <a:ext cx="4572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>
                <a:solidFill>
                  <a:srgbClr val="B33A3A"/>
                </a:solidFill>
                <a:latin typeface="Noto Sans CJK SC"/>
              </a:rPr>
              <a:t>积分会用完，省着点试；用光了告诉我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0488" y="1280160"/>
            <a:ext cx="5440680" cy="40599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83096" y="1517904"/>
            <a:ext cx="48920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1">
                <a:solidFill>
                  <a:srgbClr val="FFFFFF"/>
                </a:solidFill>
                <a:latin typeface="Noto Sans CJK SC"/>
              </a:rPr>
              <a:t>OpenClaw：我装，你先看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A8BAD8"/>
                </a:solidFill>
                <a:latin typeface="Noto Sans CJK SC"/>
              </a:rPr>
              <a:t>要服务器、要命令行、要改配置文件。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19672" y="2340864"/>
            <a:ext cx="320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E0B68A"/>
                </a:solidFill>
                <a:latin typeface="Noto Sans CJK SC"/>
              </a:rPr>
              <a:t>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40296" y="2340864"/>
            <a:ext cx="44805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Noto Sans CJK SC"/>
              </a:rPr>
              <a:t>看它是常驻服务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A8BAD8"/>
                </a:solidFill>
                <a:latin typeface="Noto Sans CJK SC"/>
              </a:rPr>
              <a:t>跑在服务器上，关掉自己电脑它还在干活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19672" y="3090672"/>
            <a:ext cx="320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E0B68A"/>
                </a:solidFill>
                <a:latin typeface="Noto Sans CJK SC"/>
              </a:rPr>
              <a:t>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940296" y="3090672"/>
            <a:ext cx="44805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Noto Sans CJK SC"/>
              </a:rPr>
              <a:t>在微信里让它干件真事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A8BAD8"/>
                </a:solidFill>
                <a:latin typeface="Noto Sans CJK SC"/>
              </a:rPr>
              <a:t>一句话指令，看它自己规划、自己执行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19672" y="3840480"/>
            <a:ext cx="320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E0B68A"/>
                </a:solidFill>
                <a:latin typeface="Noto Sans CJK SC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940296" y="3840480"/>
            <a:ext cx="44805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Noto Sans CJK SC"/>
              </a:rPr>
              <a:t>打开它的工作区目录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A8BAD8"/>
                </a:solidFill>
                <a:latin typeface="Noto Sans CJK SC"/>
              </a:rPr>
              <a:t>里面就是几个 markdown 文件——下一章的主角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483096" y="4700016"/>
            <a:ext cx="4855464" cy="512064"/>
          </a:xfrm>
          <a:prstGeom prst="rect">
            <a:avLst/>
          </a:prstGeom>
          <a:solidFill>
            <a:srgbClr val="2A3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629400" y="4791456"/>
            <a:ext cx="4572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Noto Sans CJK SC"/>
              </a:rPr>
              <a:t>想自己装的，会后单独找我 —— 今天不现场敲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>
                <a:solidFill>
                  <a:srgbClr val="A8BAD8"/>
                </a:solidFill>
                <a:latin typeface="Noto Sans CJK SC"/>
              </a:rPr>
              <a:t>10 个人会卡在 8 个不同的地方，一起敲只会浪费大家时间。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66928" y="5541264"/>
            <a:ext cx="11064240" cy="822960"/>
          </a:xfrm>
          <a:prstGeom prst="rect">
            <a:avLst/>
          </a:prstGeom>
          <a:solidFill>
            <a:srgbClr val="F2F4F7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566928" y="5541264"/>
            <a:ext cx="54864" cy="822960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59536" y="5660136"/>
            <a:ext cx="10515600" cy="60350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300"/>
              </a:spcAft>
            </a:pPr>
            <a:r>
              <a:rPr sz="1350" b="1">
                <a:solidFill>
                  <a:srgbClr val="1B2A4A"/>
                </a:solidFill>
                <a:latin typeface="Noto Sans CJK SC"/>
              </a:rPr>
              <a:t>两只龙虾，别搞混</a:t>
            </a: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WorkBuddy 官方也叫「腾讯龙虾」，OpenClaw 本身就是只龙虾。一只是买来即用的，一只是自己养的——用途不同，今天都会讲到。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87552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274320"/>
            <a:ext cx="1737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E0B68A"/>
                </a:solidFill>
                <a:latin typeface="Noto Sans CJK SC"/>
              </a:rPr>
              <a:t>第 4 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12848" y="182880"/>
            <a:ext cx="78638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>
                <a:solidFill>
                  <a:srgbClr val="FFFFFF"/>
                </a:solidFill>
                <a:latin typeface="Noto Sans CJK SC"/>
              </a:rPr>
              <a:t>给你的数字员工做入职培训</a:t>
            </a:r>
          </a:p>
          <a:p>
            <a:pPr algn="l">
              <a:lnSpc>
                <a:spcPct val="125000"/>
              </a:lnSpc>
              <a:spcBef>
                <a:spcPts val="300"/>
              </a:spcBef>
              <a:spcAft>
                <a:spcPts val="400"/>
              </a:spcAft>
            </a:pPr>
            <a:r>
              <a:rPr sz="1100" b="0">
                <a:solidFill>
                  <a:srgbClr val="A8BAD8"/>
                </a:solidFill>
                <a:latin typeface="Noto Sans CJK SC"/>
              </a:rPr>
              <a:t>本场核心：这一章决定你四周后是「用了个工具」还是「有了个同事」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07008"/>
            <a:ext cx="11064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1">
                <a:solidFill>
                  <a:srgbClr val="1B2A4A"/>
                </a:solidFill>
                <a:latin typeface="Noto Sans CJK SC"/>
              </a:rPr>
              <a:t>大多数人用 AI 的问题：每次都要从零解释一遍背景。而记忆不是玄学，就是几个文件。</a:t>
            </a:r>
          </a:p>
        </p:txBody>
      </p:sp>
      <p:sp>
        <p:nvSpPr>
          <p:cNvPr id="6" name="Rectangle 5"/>
          <p:cNvSpPr/>
          <p:nvPr/>
        </p:nvSpPr>
        <p:spPr>
          <a:xfrm>
            <a:off x="566928" y="1700784"/>
            <a:ext cx="228600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9224" y="1700784"/>
            <a:ext cx="2121408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FFFFFF"/>
                </a:solidFill>
                <a:latin typeface="Noto Sans CJK SC"/>
              </a:rPr>
              <a:t>文件</a:t>
            </a:r>
          </a:p>
        </p:txBody>
      </p:sp>
      <p:sp>
        <p:nvSpPr>
          <p:cNvPr id="8" name="Rectangle 7"/>
          <p:cNvSpPr/>
          <p:nvPr/>
        </p:nvSpPr>
        <p:spPr>
          <a:xfrm>
            <a:off x="2852928" y="1700784"/>
            <a:ext cx="283464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935224" y="1700784"/>
            <a:ext cx="2670048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FFFFFF"/>
                </a:solidFill>
                <a:latin typeface="Noto Sans CJK SC"/>
              </a:rPr>
              <a:t>相当于新员工的</a:t>
            </a:r>
          </a:p>
        </p:txBody>
      </p:sp>
      <p:sp>
        <p:nvSpPr>
          <p:cNvPr id="10" name="Rectangle 9"/>
          <p:cNvSpPr/>
          <p:nvPr/>
        </p:nvSpPr>
        <p:spPr>
          <a:xfrm>
            <a:off x="5687568" y="1700784"/>
            <a:ext cx="594360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769864" y="1700784"/>
            <a:ext cx="5779008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FFFFFF"/>
                </a:solidFill>
                <a:latin typeface="Noto Sans CJK SC"/>
              </a:rPr>
              <a:t>里面写什么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66928" y="2103120"/>
            <a:ext cx="2286000" cy="512064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9224" y="2103120"/>
            <a:ext cx="2121408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AGENTS.md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852928" y="2103120"/>
            <a:ext cx="2834640" cy="512064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935224" y="2103120"/>
            <a:ext cx="2670048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员工手册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87568" y="2103120"/>
            <a:ext cx="5943600" cy="512064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769864" y="2103120"/>
            <a:ext cx="5779008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工作规范、红线、遇到什么情况怎么办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66928" y="2615184"/>
            <a:ext cx="228600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9224" y="2615184"/>
            <a:ext cx="2121408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SOUL.md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852928" y="2615184"/>
            <a:ext cx="283464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935224" y="2615184"/>
            <a:ext cx="2670048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性格与价值观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687568" y="2615184"/>
            <a:ext cx="594360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769864" y="2615184"/>
            <a:ext cx="5779008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说话风格、是否敢反驳你、要不要客套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66928" y="3127248"/>
            <a:ext cx="2286000" cy="512064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9224" y="3127248"/>
            <a:ext cx="2121408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D97A2B"/>
                </a:solidFill>
                <a:latin typeface="Noto Sans CJK SC"/>
              </a:rPr>
              <a:t>USER.md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852928" y="3127248"/>
            <a:ext cx="2834640" cy="512064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2935224" y="3127248"/>
            <a:ext cx="2670048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D97A2B"/>
                </a:solidFill>
                <a:latin typeface="Noto Sans CJK SC"/>
              </a:rPr>
              <a:t>认识你这个老板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687568" y="3127248"/>
            <a:ext cx="5943600" cy="512064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769864" y="3127248"/>
            <a:ext cx="5779008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D97A2B"/>
                </a:solidFill>
                <a:latin typeface="Noto Sans CJK SC"/>
              </a:rPr>
              <a:t>你是谁、做什么、偏好什么、雷区在哪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66928" y="3639312"/>
            <a:ext cx="228600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49224" y="3639312"/>
            <a:ext cx="2121408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MEMORY.md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852928" y="3639312"/>
            <a:ext cx="283464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2935224" y="3639312"/>
            <a:ext cx="2670048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工作日志与经验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687568" y="3639312"/>
            <a:ext cx="594360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5769864" y="3639312"/>
            <a:ext cx="5779008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长期沉淀，它自己维护、自己纠错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66928" y="4151376"/>
            <a:ext cx="2286000" cy="512064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49224" y="4151376"/>
            <a:ext cx="2121408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TOOLS.md</a:t>
            </a:r>
          </a:p>
        </p:txBody>
      </p:sp>
      <p:sp>
        <p:nvSpPr>
          <p:cNvPr id="38" name="Rectangle 37"/>
          <p:cNvSpPr/>
          <p:nvPr/>
        </p:nvSpPr>
        <p:spPr>
          <a:xfrm>
            <a:off x="2852928" y="4151376"/>
            <a:ext cx="2834640" cy="512064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2935224" y="4151376"/>
            <a:ext cx="2670048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工位设备清单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687568" y="4151376"/>
            <a:ext cx="5943600" cy="512064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769864" y="4151376"/>
            <a:ext cx="5779008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你环境里特有的东西：服务器、账号、习惯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66928" y="4846320"/>
            <a:ext cx="11064240" cy="841248"/>
          </a:xfrm>
          <a:prstGeom prst="rect">
            <a:avLst/>
          </a:prstGeom>
          <a:solidFill>
            <a:srgbClr val="F2F4F7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566928" y="4846320"/>
            <a:ext cx="54864" cy="841248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859536" y="4965192"/>
            <a:ext cx="10515600" cy="6217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300"/>
              </a:spcAft>
            </a:pPr>
            <a:r>
              <a:rPr sz="1350" b="1">
                <a:solidFill>
                  <a:srgbClr val="1B2A4A"/>
                </a:solidFill>
                <a:latin typeface="Noto Sans CJK SC"/>
              </a:rPr>
              <a:t>换个说法：你不是在写配置，你在带新人</a:t>
            </a: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新同事入职第一周，你会告诉他公司规矩、你的工作方式、哪些事不能碰。这几个文件就是把那件事写下来——写一次，以后每次都生效。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66928" y="5870448"/>
            <a:ext cx="11064240" cy="51206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859536" y="5971032"/>
            <a:ext cx="1051560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FFFFFF"/>
                </a:solidFill>
                <a:latin typeface="Noto Sans CJK SC"/>
              </a:rPr>
              <a:t>WorkBuddy 用户：对应的是「助理」配置，逻辑完全一样，只是换个地方填。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87552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274320"/>
            <a:ext cx="1737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E0B68A"/>
                </a:solidFill>
                <a:latin typeface="Noto Sans CJK SC"/>
              </a:rPr>
              <a:t>第 4 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12848" y="182880"/>
            <a:ext cx="78638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>
                <a:solidFill>
                  <a:srgbClr val="FFFFFF"/>
                </a:solidFill>
                <a:latin typeface="Noto Sans CJK SC"/>
              </a:rPr>
              <a:t>两个反直觉的现场演示</a:t>
            </a:r>
          </a:p>
          <a:p>
            <a:pPr algn="l">
              <a:lnSpc>
                <a:spcPct val="125000"/>
              </a:lnSpc>
              <a:spcBef>
                <a:spcPts val="300"/>
              </a:spcBef>
              <a:spcAft>
                <a:spcPts val="400"/>
              </a:spcAft>
            </a:pPr>
            <a:r>
              <a:rPr sz="1100" b="0">
                <a:solidFill>
                  <a:srgbClr val="A8BAD8"/>
                </a:solidFill>
                <a:latin typeface="Noto Sans CJK SC"/>
              </a:rPr>
              <a:t>这两件事不看一遍，大概不会相信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261872"/>
            <a:ext cx="5440680" cy="2331720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66928" y="1261872"/>
            <a:ext cx="5440680" cy="54864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59536" y="1499616"/>
            <a:ext cx="4892040" cy="1920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1">
                <a:solidFill>
                  <a:srgbClr val="1B2A4A"/>
                </a:solidFill>
                <a:latin typeface="Noto Sans CJK SC"/>
              </a:rPr>
              <a:t>演示一：让它敢反驳你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AI 爱拍马屁不是天性，是没人告诉它别这样。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500"/>
              </a:spcAft>
            </a:pPr>
            <a:r>
              <a:rPr sz="1200" b="1">
                <a:solidFill>
                  <a:srgbClr val="1B2A4A"/>
                </a:solidFill>
                <a:latin typeface="Noto Sans CJK SC"/>
              </a:rPr>
              <a:t>现场对比：同一个问题，问两次。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949CAA"/>
                </a:solidFill>
                <a:latin typeface="Noto Sans CJK SC"/>
              </a:rPr>
              <a:t>第一次：不写任何规则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>
                <a:solidFill>
                  <a:srgbClr val="D97A2B"/>
                </a:solidFill>
                <a:latin typeface="Noto Sans CJK SC"/>
              </a:rPr>
              <a:t>第二次：文件里写上「禁止奉承，我判断有问题必须拦我」</a:t>
            </a:r>
          </a:p>
        </p:txBody>
      </p:sp>
      <p:sp>
        <p:nvSpPr>
          <p:cNvPr id="8" name="Rectangle 7"/>
          <p:cNvSpPr/>
          <p:nvPr/>
        </p:nvSpPr>
        <p:spPr>
          <a:xfrm>
            <a:off x="6190488" y="1261872"/>
            <a:ext cx="5440680" cy="2331720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190488" y="1261872"/>
            <a:ext cx="5440680" cy="54864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83096" y="1499616"/>
            <a:ext cx="4892040" cy="1920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1">
                <a:solidFill>
                  <a:srgbClr val="1B2A4A"/>
                </a:solidFill>
                <a:latin typeface="Noto Sans CJK SC"/>
              </a:rPr>
              <a:t>演示二：记忆是「写」，不是「查」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很多人以为「有记忆」= 把历史对话塞进去让它搜。那是查资料。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500"/>
              </a:spcAft>
            </a:pPr>
            <a:r>
              <a:rPr sz="1200" b="1">
                <a:solidFill>
                  <a:srgbClr val="1B2A4A"/>
                </a:solidFill>
                <a:latin typeface="Noto Sans CJK SC"/>
              </a:rPr>
              <a:t>真实例子：它记错了我的名字。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>
                <a:solidFill>
                  <a:srgbClr val="D97A2B"/>
                </a:solidFill>
                <a:latin typeface="Noto Sans CJK SC"/>
              </a:rPr>
              <a:t>它做的不是「记住新名字」，而是改掉那一行，并标注「旧的是错的，勿再沿用」。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66928" y="3767328"/>
            <a:ext cx="137160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9224" y="3767328"/>
            <a:ext cx="1207008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Noto Sans CJK SC"/>
              </a:rPr>
              <a:t/>
            </a:r>
          </a:p>
        </p:txBody>
      </p:sp>
      <p:sp>
        <p:nvSpPr>
          <p:cNvPr id="13" name="Rectangle 12"/>
          <p:cNvSpPr/>
          <p:nvPr/>
        </p:nvSpPr>
        <p:spPr>
          <a:xfrm>
            <a:off x="1938528" y="3767328"/>
            <a:ext cx="457200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020824" y="3767328"/>
            <a:ext cx="4407408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Noto Sans CJK SC"/>
              </a:rPr>
              <a:t>查资料式「记忆」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510528" y="3767328"/>
            <a:ext cx="512064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592824" y="3767328"/>
            <a:ext cx="4956048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Noto Sans CJK SC"/>
              </a:rPr>
              <a:t>真正的记忆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66928" y="4169664"/>
            <a:ext cx="1371600" cy="47548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9224" y="4169664"/>
            <a:ext cx="1207008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机制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938528" y="4169664"/>
            <a:ext cx="4572000" cy="47548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020824" y="4169664"/>
            <a:ext cx="4407408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949CAA"/>
                </a:solidFill>
                <a:latin typeface="Noto Sans CJK SC"/>
              </a:rPr>
              <a:t>把历史内容检索出来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510528" y="4169664"/>
            <a:ext cx="5120640" cy="47548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592824" y="4169664"/>
            <a:ext cx="4956048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2E7D5B"/>
                </a:solidFill>
                <a:latin typeface="Noto Sans CJK SC"/>
              </a:rPr>
              <a:t>主动决定写什么、改什么、删什么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66928" y="4645152"/>
            <a:ext cx="137160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9224" y="4645152"/>
            <a:ext cx="1207008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纠错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938528" y="4645152"/>
            <a:ext cx="457200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2020824" y="4645152"/>
            <a:ext cx="4407408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B33A3A"/>
                </a:solidFill>
                <a:latin typeface="Noto Sans CJK SC"/>
              </a:rPr>
              <a:t>下次还会犯同样的错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510528" y="4645152"/>
            <a:ext cx="512064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592824" y="4645152"/>
            <a:ext cx="4956048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2E7D5B"/>
                </a:solidFill>
                <a:latin typeface="Noto Sans CJK SC"/>
              </a:rPr>
              <a:t>标注错误来源，不再重复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66928" y="5120640"/>
            <a:ext cx="1371600" cy="47548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9224" y="5120640"/>
            <a:ext cx="1207008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结果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938528" y="5120640"/>
            <a:ext cx="4572000" cy="47548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2020824" y="5120640"/>
            <a:ext cx="4407408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949CAA"/>
                </a:solidFill>
                <a:latin typeface="Noto Sans CJK SC"/>
              </a:rPr>
              <a:t>像个健忘的实习生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510528" y="5120640"/>
            <a:ext cx="5120640" cy="47548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592824" y="5120640"/>
            <a:ext cx="4956048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2E7D5B"/>
                </a:solidFill>
                <a:latin typeface="Noto Sans CJK SC"/>
              </a:rPr>
              <a:t>像个越用越顺手的老同事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66928" y="5815584"/>
            <a:ext cx="11064240" cy="457200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859536" y="5934456"/>
            <a:ext cx="105156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300"/>
              </a:spcAft>
            </a:pPr>
            <a:r>
              <a:rPr sz="1350" b="1">
                <a:solidFill>
                  <a:srgbClr val="E0B68A"/>
                </a:solidFill>
                <a:latin typeface="Noto Sans CJK SC"/>
              </a:rPr>
              <a:t>这就是「工具」和「同事」的分界线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