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51560" y="1847088"/>
            <a:ext cx="100584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8EA5CC"/>
                </a:solidFill>
                <a:latin typeface="Noto Sans CJK SC"/>
              </a:rPr>
              <a:t>华腾 · 产研团队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2331720"/>
            <a:ext cx="1024128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800"/>
              </a:spcAft>
            </a:pPr>
            <a:r>
              <a:rPr sz="4400" b="1">
                <a:solidFill>
                  <a:srgbClr val="FFFFFF"/>
                </a:solidFill>
                <a:latin typeface="Noto Sans CJK SC"/>
              </a:rPr>
              <a:t>全员数字员工培养提案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B8C8E4"/>
                </a:solidFill>
                <a:latin typeface="Noto Sans CJK SC"/>
              </a:rPr>
              <a:t>四周试点 · 用真实数据验证 AI 进交付链的收益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4041648"/>
            <a:ext cx="2011680" cy="32004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4407408"/>
            <a:ext cx="100584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D5DFEF"/>
                </a:solidFill>
                <a:latin typeface="Noto Sans CJK SC"/>
              </a:rPr>
              <a:t>衡量主线：交付效率　·　人力成本　·　产品力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51560" y="5806440"/>
            <a:ext cx="100584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>
                <a:solidFill>
                  <a:srgbClr val="8EA5CC"/>
                </a:solidFill>
                <a:latin typeface="Noto Sans CJK SC"/>
              </a:rPr>
              <a:t>汇报人：霍海明　　2026 年 7 月 29 日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24128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237744"/>
            <a:ext cx="9144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2600" b="1">
                <a:solidFill>
                  <a:srgbClr val="7E93B8"/>
                </a:solidFill>
                <a:latin typeface="Noto Sans CJK SC"/>
              </a:rPr>
              <a:t>01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98448" y="201168"/>
            <a:ext cx="8778240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FFFFFF"/>
                </a:solidFill>
                <a:latin typeface="Noto Sans CJK SC"/>
              </a:rPr>
              <a:t>结论与承诺</a:t>
            </a:r>
          </a:p>
          <a:p>
            <a:pPr algn="l">
              <a:lnSpc>
                <a:spcPct val="125000"/>
              </a:lnSpc>
              <a:spcBef>
                <a:spcPts val="300"/>
              </a:spcBef>
              <a:spcAft>
                <a:spcPts val="400"/>
              </a:spcAft>
            </a:pPr>
            <a:r>
              <a:rPr sz="1150" b="0">
                <a:solidFill>
                  <a:srgbClr val="A8BAD8"/>
                </a:solidFill>
                <a:latin typeface="Noto Sans CJK SC"/>
              </a:rPr>
              <a:t>一次投入，两个方向的回报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261872"/>
            <a:ext cx="11064240" cy="932688"/>
          </a:xfrm>
          <a:prstGeom prst="rect">
            <a:avLst/>
          </a:prstGeom>
          <a:solidFill>
            <a:srgbClr val="F2F4F7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66928" y="1261872"/>
            <a:ext cx="54864" cy="932688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41248" y="1426464"/>
            <a:ext cx="106070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500"/>
              </a:spcAft>
            </a:pPr>
            <a:r>
              <a:rPr sz="1700" b="1">
                <a:solidFill>
                  <a:srgbClr val="1B2A4A"/>
                </a:solidFill>
                <a:latin typeface="Noto Sans CJK SC"/>
              </a:rPr>
              <a:t>用四周试点验证「AI 数字员工进交付链」的真实收益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0">
                <a:solidFill>
                  <a:srgbClr val="5A6270"/>
                </a:solidFill>
                <a:latin typeface="Noto Sans CJK SC"/>
              </a:rPr>
              <a:t>对内：不增员条件下的交付吞吐提升　　对外：智能体工厂与 DTMP 的产品力验证与素材沉淀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2432304"/>
            <a:ext cx="548640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1">
                <a:solidFill>
                  <a:srgbClr val="1B2A4A"/>
                </a:solidFill>
                <a:latin typeface="Noto Sans CJK SC"/>
              </a:rPr>
              <a:t>三组指标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2798064"/>
            <a:ext cx="1463040" cy="420624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8368" y="2798064"/>
            <a:ext cx="128016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Noto Sans CJK SC"/>
              </a:rPr>
              <a:t>方向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29968" y="2798064"/>
            <a:ext cx="4846320" cy="420624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121408" y="2798064"/>
            <a:ext cx="466344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Noto Sans CJK SC"/>
              </a:rPr>
              <a:t>指标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76288" y="2798064"/>
            <a:ext cx="2194560" cy="420624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967728" y="2798064"/>
            <a:ext cx="201168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Noto Sans CJK SC"/>
              </a:rPr>
              <a:t>基线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070848" y="2798064"/>
            <a:ext cx="2560320" cy="420624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162288" y="2798064"/>
            <a:ext cx="237744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Noto Sans CJK SC"/>
              </a:rPr>
              <a:t>四周后目标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66928" y="3218688"/>
            <a:ext cx="1463040" cy="38404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58368" y="3218688"/>
            <a:ext cx="128016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交付效率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029968" y="3218688"/>
            <a:ext cx="4846320" cy="38404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2121408" y="3218688"/>
            <a:ext cx="466344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同类事项交付周期（日历天）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876288" y="3218688"/>
            <a:ext cx="2194560" cy="38404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967728" y="3218688"/>
            <a:ext cx="201168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第 1 周实测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070848" y="3218688"/>
            <a:ext cx="2560320" cy="38404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162288" y="3218688"/>
            <a:ext cx="237744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下降 __%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66928" y="3602736"/>
            <a:ext cx="1463040" cy="38404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58368" y="3602736"/>
            <a:ext cx="128016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人力成本</a:t>
            </a:r>
          </a:p>
        </p:txBody>
      </p:sp>
      <p:sp>
        <p:nvSpPr>
          <p:cNvPr id="27" name="Rectangle 26"/>
          <p:cNvSpPr/>
          <p:nvPr/>
        </p:nvSpPr>
        <p:spPr>
          <a:xfrm>
            <a:off x="2029968" y="3602736"/>
            <a:ext cx="4846320" cy="38404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2121408" y="3602736"/>
            <a:ext cx="466344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单位功能点投入人工时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876288" y="3602736"/>
            <a:ext cx="2194560" cy="38404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967728" y="3602736"/>
            <a:ext cx="201168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第 1 周实测</a:t>
            </a:r>
          </a:p>
        </p:txBody>
      </p:sp>
      <p:sp>
        <p:nvSpPr>
          <p:cNvPr id="31" name="Rectangle 30"/>
          <p:cNvSpPr/>
          <p:nvPr/>
        </p:nvSpPr>
        <p:spPr>
          <a:xfrm>
            <a:off x="9070848" y="3602736"/>
            <a:ext cx="2560320" cy="38404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9162288" y="3602736"/>
            <a:ext cx="237744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下降 __%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66928" y="3986784"/>
            <a:ext cx="1463040" cy="38404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58368" y="3986784"/>
            <a:ext cx="128016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D97A2B"/>
                </a:solidFill>
                <a:latin typeface="Noto Sans CJK SC"/>
              </a:rPr>
              <a:t>产品力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029968" y="3986784"/>
            <a:ext cx="4846320" cy="38404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2121408" y="3986784"/>
            <a:ext cx="466344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D97A2B"/>
                </a:solidFill>
                <a:latin typeface="Noto Sans CJK SC"/>
              </a:rPr>
              <a:t>非技术角色独立完成率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876288" y="3986784"/>
            <a:ext cx="2194560" cy="38404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967728" y="3986784"/>
            <a:ext cx="201168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第 1 周实测</a:t>
            </a:r>
          </a:p>
        </p:txBody>
      </p:sp>
      <p:sp>
        <p:nvSpPr>
          <p:cNvPr id="39" name="Rectangle 38"/>
          <p:cNvSpPr/>
          <p:nvPr/>
        </p:nvSpPr>
        <p:spPr>
          <a:xfrm>
            <a:off x="9070848" y="3986784"/>
            <a:ext cx="2560320" cy="38404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9162288" y="3986784"/>
            <a:ext cx="237744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D97A2B"/>
                </a:solidFill>
                <a:latin typeface="Noto Sans CJK SC"/>
              </a:rPr>
              <a:t>提升至 __%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66928" y="4370832"/>
            <a:ext cx="1463040" cy="38404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58368" y="4370832"/>
            <a:ext cx="128016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产品力</a:t>
            </a:r>
          </a:p>
        </p:txBody>
      </p:sp>
      <p:sp>
        <p:nvSpPr>
          <p:cNvPr id="43" name="Rectangle 42"/>
          <p:cNvSpPr/>
          <p:nvPr/>
        </p:nvSpPr>
        <p:spPr>
          <a:xfrm>
            <a:off x="2029968" y="4370832"/>
            <a:ext cx="4846320" cy="38404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2121408" y="4370832"/>
            <a:ext cx="466344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可复用资产数（skill / 模板）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876288" y="4370832"/>
            <a:ext cx="2194560" cy="38404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6967728" y="4370832"/>
            <a:ext cx="201168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0</a:t>
            </a:r>
          </a:p>
        </p:txBody>
      </p:sp>
      <p:sp>
        <p:nvSpPr>
          <p:cNvPr id="47" name="Rectangle 46"/>
          <p:cNvSpPr/>
          <p:nvPr/>
        </p:nvSpPr>
        <p:spPr>
          <a:xfrm>
            <a:off x="9070848" y="4370832"/>
            <a:ext cx="2560320" cy="38404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9162288" y="4370832"/>
            <a:ext cx="237744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__ 个</a:t>
            </a:r>
          </a:p>
        </p:txBody>
      </p:sp>
      <p:sp>
        <p:nvSpPr>
          <p:cNvPr id="49" name="Rectangle 48"/>
          <p:cNvSpPr/>
          <p:nvPr/>
        </p:nvSpPr>
        <p:spPr>
          <a:xfrm>
            <a:off x="566928" y="4754880"/>
            <a:ext cx="1463040" cy="38404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658368" y="4754880"/>
            <a:ext cx="128016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产品力</a:t>
            </a:r>
          </a:p>
        </p:txBody>
      </p:sp>
      <p:sp>
        <p:nvSpPr>
          <p:cNvPr id="51" name="Rectangle 50"/>
          <p:cNvSpPr/>
          <p:nvPr/>
        </p:nvSpPr>
        <p:spPr>
          <a:xfrm>
            <a:off x="2029968" y="4754880"/>
            <a:ext cx="4846320" cy="38404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2121408" y="4754880"/>
            <a:ext cx="466344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智能体工厂缺陷清单</a:t>
            </a:r>
          </a:p>
        </p:txBody>
      </p:sp>
      <p:sp>
        <p:nvSpPr>
          <p:cNvPr id="53" name="Rectangle 52"/>
          <p:cNvSpPr/>
          <p:nvPr/>
        </p:nvSpPr>
        <p:spPr>
          <a:xfrm>
            <a:off x="6876288" y="4754880"/>
            <a:ext cx="2194560" cy="38404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6967728" y="4754880"/>
            <a:ext cx="201168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—</a:t>
            </a:r>
          </a:p>
        </p:txBody>
      </p:sp>
      <p:sp>
        <p:nvSpPr>
          <p:cNvPr id="55" name="Rectangle 54"/>
          <p:cNvSpPr/>
          <p:nvPr/>
        </p:nvSpPr>
        <p:spPr>
          <a:xfrm>
            <a:off x="9070848" y="4754880"/>
            <a:ext cx="2560320" cy="38404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9162288" y="4754880"/>
            <a:ext cx="237744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提交并修复 __ 项</a:t>
            </a:r>
          </a:p>
        </p:txBody>
      </p:sp>
      <p:sp>
        <p:nvSpPr>
          <p:cNvPr id="57" name="Rectangle 56"/>
          <p:cNvSpPr/>
          <p:nvPr/>
        </p:nvSpPr>
        <p:spPr>
          <a:xfrm>
            <a:off x="566928" y="5504688"/>
            <a:ext cx="11064240" cy="658368"/>
          </a:xfrm>
          <a:prstGeom prst="rect">
            <a:avLst/>
          </a:prstGeom>
          <a:solidFill>
            <a:srgbClr val="FDF4EC"/>
          </a:solidFill>
          <a:ln w="9525">
            <a:solidFill>
              <a:srgbClr val="E8C49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841248" y="5605272"/>
            <a:ext cx="1060704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B33A3A"/>
                </a:solidFill>
                <a:latin typeface="Noto Sans CJK SC"/>
              </a:rPr>
              <a:t>本提案不承诺减员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承诺的是同等人力下的交付吞吐提升，并给出可核查的度量口径。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66928" y="6327648"/>
            <a:ext cx="110642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0">
                <a:solidFill>
                  <a:srgbClr val="9AA2B0"/>
                </a:solidFill>
                <a:latin typeface="Noto Sans CJK SC"/>
              </a:rPr>
              <a:t>指标目标值待第 1 周基线实测后填写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24128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237744"/>
            <a:ext cx="9144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2600" b="1">
                <a:solidFill>
                  <a:srgbClr val="7E93B8"/>
                </a:solidFill>
                <a:latin typeface="Noto Sans CJK SC"/>
              </a:rPr>
              <a:t>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98448" y="201168"/>
            <a:ext cx="8778240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FFFFFF"/>
                </a:solidFill>
                <a:latin typeface="Noto Sans CJK SC"/>
              </a:rPr>
              <a:t>交付成本花在哪</a:t>
            </a:r>
          </a:p>
          <a:p>
            <a:pPr algn="l">
              <a:lnSpc>
                <a:spcPct val="125000"/>
              </a:lnSpc>
              <a:spcBef>
                <a:spcPts val="300"/>
              </a:spcBef>
              <a:spcAft>
                <a:spcPts val="400"/>
              </a:spcAft>
            </a:pPr>
            <a:r>
              <a:rPr sz="1150" b="0">
                <a:solidFill>
                  <a:srgbClr val="A8BAD8"/>
                </a:solidFill>
                <a:latin typeface="Noto Sans CJK SC"/>
              </a:rPr>
              <a:t>AI 只对其中一部分有效，其余不做承诺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298448"/>
            <a:ext cx="3200400" cy="420624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298448"/>
            <a:ext cx="301752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Noto Sans CJK SC"/>
              </a:rPr>
              <a:t>交付环节</a:t>
            </a:r>
          </a:p>
        </p:txBody>
      </p:sp>
      <p:sp>
        <p:nvSpPr>
          <p:cNvPr id="7" name="Rectangle 6"/>
          <p:cNvSpPr/>
          <p:nvPr/>
        </p:nvSpPr>
        <p:spPr>
          <a:xfrm>
            <a:off x="3767328" y="1298448"/>
            <a:ext cx="1828800" cy="420624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858768" y="1298448"/>
            <a:ext cx="164592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Noto Sans CJK SC"/>
              </a:rPr>
              <a:t>是否重复劳动</a:t>
            </a:r>
          </a:p>
        </p:txBody>
      </p:sp>
      <p:sp>
        <p:nvSpPr>
          <p:cNvPr id="9" name="Rectangle 8"/>
          <p:cNvSpPr/>
          <p:nvPr/>
        </p:nvSpPr>
        <p:spPr>
          <a:xfrm>
            <a:off x="5596128" y="1298448"/>
            <a:ext cx="1828800" cy="420624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687568" y="1298448"/>
            <a:ext cx="164592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Noto Sans CJK SC"/>
              </a:rPr>
              <a:t>AI 是否有效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424928" y="1298448"/>
            <a:ext cx="4206240" cy="420624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516368" y="1298448"/>
            <a:ext cx="402336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Noto Sans CJK SC"/>
              </a:rPr>
              <a:t>说明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66928" y="1719072"/>
            <a:ext cx="3200400" cy="36118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" y="1719072"/>
            <a:ext cx="3017520" cy="3611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需求澄清 / 客户沟通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767328" y="1719072"/>
            <a:ext cx="1828800" cy="36118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858768" y="1719072"/>
            <a:ext cx="1645920" cy="3611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否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596128" y="1719072"/>
            <a:ext cx="1828800" cy="36118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687568" y="1719072"/>
            <a:ext cx="1645920" cy="3611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949CAA"/>
                </a:solidFill>
                <a:latin typeface="Noto Sans CJK SC"/>
              </a:rPr>
              <a:t>无效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424928" y="1719072"/>
            <a:ext cx="4206240" cy="36118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516368" y="1719072"/>
            <a:ext cx="4023360" cy="3611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依赖人的现场判断与关系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66928" y="2080260"/>
            <a:ext cx="3200400" cy="36118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58368" y="2080260"/>
            <a:ext cx="3017520" cy="3611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方案与架构决策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767328" y="2080260"/>
            <a:ext cx="1828800" cy="36118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3858768" y="2080260"/>
            <a:ext cx="1645920" cy="3611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否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596128" y="2080260"/>
            <a:ext cx="1828800" cy="36118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687568" y="2080260"/>
            <a:ext cx="1645920" cy="3611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949CAA"/>
                </a:solidFill>
                <a:latin typeface="Noto Sans CJK SC"/>
              </a:rPr>
              <a:t>无效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424928" y="2080260"/>
            <a:ext cx="4206240" cy="36118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516368" y="2080260"/>
            <a:ext cx="4023360" cy="3611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责任必须在人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66928" y="2441448"/>
            <a:ext cx="3200400" cy="36118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58368" y="2441448"/>
            <a:ext cx="3017520" cy="3611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原型 / 界面设计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767328" y="2441448"/>
            <a:ext cx="1828800" cy="36118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3858768" y="2441448"/>
            <a:ext cx="1645920" cy="3611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部分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596128" y="2441448"/>
            <a:ext cx="1828800" cy="36118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687568" y="2441448"/>
            <a:ext cx="1645920" cy="3611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有效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424928" y="2441448"/>
            <a:ext cx="4206240" cy="36118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7516368" y="2441448"/>
            <a:ext cx="4023360" cy="3611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同类页面反复画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66928" y="2802636"/>
            <a:ext cx="3200400" cy="36118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58368" y="2802636"/>
            <a:ext cx="3017520" cy="3611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D97A2B"/>
                </a:solidFill>
                <a:latin typeface="Noto Sans CJK SC"/>
              </a:rPr>
              <a:t>表单与流程配置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767328" y="2802636"/>
            <a:ext cx="1828800" cy="36118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3858768" y="2802636"/>
            <a:ext cx="1645920" cy="3611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D97A2B"/>
                </a:solidFill>
                <a:latin typeface="Noto Sans CJK SC"/>
              </a:rPr>
              <a:t>高度重复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596128" y="2802636"/>
            <a:ext cx="1828800" cy="36118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5687568" y="2802636"/>
            <a:ext cx="1645920" cy="3611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D97A2B"/>
                </a:solidFill>
                <a:latin typeface="Noto Sans CJK SC"/>
              </a:rPr>
              <a:t>显著有效</a:t>
            </a:r>
          </a:p>
        </p:txBody>
      </p:sp>
      <p:sp>
        <p:nvSpPr>
          <p:cNvPr id="43" name="Rectangle 42"/>
          <p:cNvSpPr/>
          <p:nvPr/>
        </p:nvSpPr>
        <p:spPr>
          <a:xfrm>
            <a:off x="7424928" y="2802636"/>
            <a:ext cx="4206240" cy="36118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7516368" y="2802636"/>
            <a:ext cx="4023360" cy="3611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同类事项跨项目反复配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66928" y="3163824"/>
            <a:ext cx="3200400" cy="36118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658368" y="3163824"/>
            <a:ext cx="3017520" cy="3611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编码</a:t>
            </a:r>
          </a:p>
        </p:txBody>
      </p:sp>
      <p:sp>
        <p:nvSpPr>
          <p:cNvPr id="47" name="Rectangle 46"/>
          <p:cNvSpPr/>
          <p:nvPr/>
        </p:nvSpPr>
        <p:spPr>
          <a:xfrm>
            <a:off x="3767328" y="3163824"/>
            <a:ext cx="1828800" cy="36118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3858768" y="3163824"/>
            <a:ext cx="1645920" cy="3611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部分</a:t>
            </a:r>
          </a:p>
        </p:txBody>
      </p:sp>
      <p:sp>
        <p:nvSpPr>
          <p:cNvPr id="49" name="Rectangle 48"/>
          <p:cNvSpPr/>
          <p:nvPr/>
        </p:nvSpPr>
        <p:spPr>
          <a:xfrm>
            <a:off x="5596128" y="3163824"/>
            <a:ext cx="1828800" cy="36118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5687568" y="3163824"/>
            <a:ext cx="1645920" cy="3611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有效</a:t>
            </a:r>
          </a:p>
        </p:txBody>
      </p:sp>
      <p:sp>
        <p:nvSpPr>
          <p:cNvPr id="51" name="Rectangle 50"/>
          <p:cNvSpPr/>
          <p:nvPr/>
        </p:nvSpPr>
        <p:spPr>
          <a:xfrm>
            <a:off x="7424928" y="3163824"/>
            <a:ext cx="4206240" cy="36118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7516368" y="3163824"/>
            <a:ext cx="4023360" cy="3611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样板代码、接口对接</a:t>
            </a:r>
          </a:p>
        </p:txBody>
      </p:sp>
      <p:sp>
        <p:nvSpPr>
          <p:cNvPr id="53" name="Rectangle 52"/>
          <p:cNvSpPr/>
          <p:nvPr/>
        </p:nvSpPr>
        <p:spPr>
          <a:xfrm>
            <a:off x="566928" y="3525012"/>
            <a:ext cx="3200400" cy="36118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658368" y="3525012"/>
            <a:ext cx="3017520" cy="3611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D97A2B"/>
                </a:solidFill>
                <a:latin typeface="Noto Sans CJK SC"/>
              </a:rPr>
              <a:t>测试用例编写</a:t>
            </a:r>
          </a:p>
        </p:txBody>
      </p:sp>
      <p:sp>
        <p:nvSpPr>
          <p:cNvPr id="55" name="Rectangle 54"/>
          <p:cNvSpPr/>
          <p:nvPr/>
        </p:nvSpPr>
        <p:spPr>
          <a:xfrm>
            <a:off x="3767328" y="3525012"/>
            <a:ext cx="1828800" cy="36118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3858768" y="3525012"/>
            <a:ext cx="1645920" cy="3611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D97A2B"/>
                </a:solidFill>
                <a:latin typeface="Noto Sans CJK SC"/>
              </a:rPr>
              <a:t>高度重复</a:t>
            </a:r>
          </a:p>
        </p:txBody>
      </p:sp>
      <p:sp>
        <p:nvSpPr>
          <p:cNvPr id="57" name="Rectangle 56"/>
          <p:cNvSpPr/>
          <p:nvPr/>
        </p:nvSpPr>
        <p:spPr>
          <a:xfrm>
            <a:off x="5596128" y="3525012"/>
            <a:ext cx="1828800" cy="36118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5687568" y="3525012"/>
            <a:ext cx="1645920" cy="3611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D97A2B"/>
                </a:solidFill>
                <a:latin typeface="Noto Sans CJK SC"/>
              </a:rPr>
              <a:t>显著有效</a:t>
            </a:r>
          </a:p>
        </p:txBody>
      </p:sp>
      <p:sp>
        <p:nvSpPr>
          <p:cNvPr id="59" name="Rectangle 58"/>
          <p:cNvSpPr/>
          <p:nvPr/>
        </p:nvSpPr>
        <p:spPr>
          <a:xfrm>
            <a:off x="7424928" y="3525012"/>
            <a:ext cx="4206240" cy="36118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7516368" y="3525012"/>
            <a:ext cx="4023360" cy="3611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同类业务用例反复写</a:t>
            </a:r>
          </a:p>
        </p:txBody>
      </p:sp>
      <p:sp>
        <p:nvSpPr>
          <p:cNvPr id="61" name="Rectangle 60"/>
          <p:cNvSpPr/>
          <p:nvPr/>
        </p:nvSpPr>
        <p:spPr>
          <a:xfrm>
            <a:off x="566928" y="3886200"/>
            <a:ext cx="3200400" cy="36118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658368" y="3886200"/>
            <a:ext cx="3017520" cy="3611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D97A2B"/>
                </a:solidFill>
                <a:latin typeface="Noto Sans CJK SC"/>
              </a:rPr>
              <a:t>现场实施配置</a:t>
            </a:r>
          </a:p>
        </p:txBody>
      </p:sp>
      <p:sp>
        <p:nvSpPr>
          <p:cNvPr id="63" name="Rectangle 62"/>
          <p:cNvSpPr/>
          <p:nvPr/>
        </p:nvSpPr>
        <p:spPr>
          <a:xfrm>
            <a:off x="3767328" y="3886200"/>
            <a:ext cx="1828800" cy="36118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3858768" y="3886200"/>
            <a:ext cx="1645920" cy="3611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D97A2B"/>
                </a:solidFill>
                <a:latin typeface="Noto Sans CJK SC"/>
              </a:rPr>
              <a:t>高度重复</a:t>
            </a:r>
          </a:p>
        </p:txBody>
      </p:sp>
      <p:sp>
        <p:nvSpPr>
          <p:cNvPr id="65" name="Rectangle 64"/>
          <p:cNvSpPr/>
          <p:nvPr/>
        </p:nvSpPr>
        <p:spPr>
          <a:xfrm>
            <a:off x="5596128" y="3886200"/>
            <a:ext cx="1828800" cy="36118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TextBox 65"/>
          <p:cNvSpPr txBox="1"/>
          <p:nvPr/>
        </p:nvSpPr>
        <p:spPr>
          <a:xfrm>
            <a:off x="5687568" y="3886200"/>
            <a:ext cx="1645920" cy="3611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D97A2B"/>
                </a:solidFill>
                <a:latin typeface="Noto Sans CJK SC"/>
              </a:rPr>
              <a:t>显著有效</a:t>
            </a:r>
          </a:p>
        </p:txBody>
      </p:sp>
      <p:sp>
        <p:nvSpPr>
          <p:cNvPr id="67" name="Rectangle 66"/>
          <p:cNvSpPr/>
          <p:nvPr/>
        </p:nvSpPr>
        <p:spPr>
          <a:xfrm>
            <a:off x="7424928" y="3886200"/>
            <a:ext cx="4206240" cy="36118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TextBox 67"/>
          <p:cNvSpPr txBox="1"/>
          <p:nvPr/>
        </p:nvSpPr>
        <p:spPr>
          <a:xfrm>
            <a:off x="7516368" y="3886200"/>
            <a:ext cx="4023360" cy="3611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换个学校再配一遍</a:t>
            </a:r>
          </a:p>
        </p:txBody>
      </p:sp>
      <p:sp>
        <p:nvSpPr>
          <p:cNvPr id="69" name="Rectangle 68"/>
          <p:cNvSpPr/>
          <p:nvPr/>
        </p:nvSpPr>
        <p:spPr>
          <a:xfrm>
            <a:off x="566928" y="4247388"/>
            <a:ext cx="3200400" cy="36118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658368" y="4247388"/>
            <a:ext cx="3017520" cy="3611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D97A2B"/>
                </a:solidFill>
                <a:latin typeface="Noto Sans CJK SC"/>
              </a:rPr>
              <a:t>交付文档 / 培训材料</a:t>
            </a:r>
          </a:p>
        </p:txBody>
      </p:sp>
      <p:sp>
        <p:nvSpPr>
          <p:cNvPr id="71" name="Rectangle 70"/>
          <p:cNvSpPr/>
          <p:nvPr/>
        </p:nvSpPr>
        <p:spPr>
          <a:xfrm>
            <a:off x="3767328" y="4247388"/>
            <a:ext cx="1828800" cy="36118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TextBox 71"/>
          <p:cNvSpPr txBox="1"/>
          <p:nvPr/>
        </p:nvSpPr>
        <p:spPr>
          <a:xfrm>
            <a:off x="3858768" y="4247388"/>
            <a:ext cx="1645920" cy="3611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D97A2B"/>
                </a:solidFill>
                <a:latin typeface="Noto Sans CJK SC"/>
              </a:rPr>
              <a:t>高度重复</a:t>
            </a:r>
          </a:p>
        </p:txBody>
      </p:sp>
      <p:sp>
        <p:nvSpPr>
          <p:cNvPr id="73" name="Rectangle 72"/>
          <p:cNvSpPr/>
          <p:nvPr/>
        </p:nvSpPr>
        <p:spPr>
          <a:xfrm>
            <a:off x="5596128" y="4247388"/>
            <a:ext cx="1828800" cy="36118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5687568" y="4247388"/>
            <a:ext cx="1645920" cy="3611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D97A2B"/>
                </a:solidFill>
                <a:latin typeface="Noto Sans CJK SC"/>
              </a:rPr>
              <a:t>显著有效</a:t>
            </a:r>
          </a:p>
        </p:txBody>
      </p:sp>
      <p:sp>
        <p:nvSpPr>
          <p:cNvPr id="75" name="Rectangle 74"/>
          <p:cNvSpPr/>
          <p:nvPr/>
        </p:nvSpPr>
        <p:spPr>
          <a:xfrm>
            <a:off x="7424928" y="4247388"/>
            <a:ext cx="4206240" cy="361188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TextBox 75"/>
          <p:cNvSpPr txBox="1"/>
          <p:nvPr/>
        </p:nvSpPr>
        <p:spPr>
          <a:xfrm>
            <a:off x="7516368" y="4247388"/>
            <a:ext cx="4023360" cy="3611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结构固定，内容换名</a:t>
            </a:r>
          </a:p>
        </p:txBody>
      </p:sp>
      <p:sp>
        <p:nvSpPr>
          <p:cNvPr id="77" name="Rectangle 76"/>
          <p:cNvSpPr/>
          <p:nvPr/>
        </p:nvSpPr>
        <p:spPr>
          <a:xfrm>
            <a:off x="566928" y="4608576"/>
            <a:ext cx="3200400" cy="36118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8" name="TextBox 77"/>
          <p:cNvSpPr txBox="1"/>
          <p:nvPr/>
        </p:nvSpPr>
        <p:spPr>
          <a:xfrm>
            <a:off x="658368" y="4608576"/>
            <a:ext cx="3017520" cy="3611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变更响应</a:t>
            </a:r>
          </a:p>
        </p:txBody>
      </p:sp>
      <p:sp>
        <p:nvSpPr>
          <p:cNvPr id="79" name="Rectangle 78"/>
          <p:cNvSpPr/>
          <p:nvPr/>
        </p:nvSpPr>
        <p:spPr>
          <a:xfrm>
            <a:off x="3767328" y="4608576"/>
            <a:ext cx="1828800" cy="36118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0" name="TextBox 79"/>
          <p:cNvSpPr txBox="1"/>
          <p:nvPr/>
        </p:nvSpPr>
        <p:spPr>
          <a:xfrm>
            <a:off x="3858768" y="4608576"/>
            <a:ext cx="1645920" cy="3611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部分</a:t>
            </a:r>
          </a:p>
        </p:txBody>
      </p:sp>
      <p:sp>
        <p:nvSpPr>
          <p:cNvPr id="81" name="Rectangle 80"/>
          <p:cNvSpPr/>
          <p:nvPr/>
        </p:nvSpPr>
        <p:spPr>
          <a:xfrm>
            <a:off x="5596128" y="4608576"/>
            <a:ext cx="1828800" cy="36118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TextBox 81"/>
          <p:cNvSpPr txBox="1"/>
          <p:nvPr/>
        </p:nvSpPr>
        <p:spPr>
          <a:xfrm>
            <a:off x="5687568" y="4608576"/>
            <a:ext cx="1645920" cy="3611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有效</a:t>
            </a:r>
          </a:p>
        </p:txBody>
      </p:sp>
      <p:sp>
        <p:nvSpPr>
          <p:cNvPr id="83" name="Rectangle 82"/>
          <p:cNvSpPr/>
          <p:nvPr/>
        </p:nvSpPr>
        <p:spPr>
          <a:xfrm>
            <a:off x="7424928" y="4608576"/>
            <a:ext cx="4206240" cy="361188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4" name="TextBox 83"/>
          <p:cNvSpPr txBox="1"/>
          <p:nvPr/>
        </p:nvSpPr>
        <p:spPr>
          <a:xfrm>
            <a:off x="7516368" y="4608576"/>
            <a:ext cx="4023360" cy="3611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影响面分析</a:t>
            </a:r>
          </a:p>
        </p:txBody>
      </p:sp>
      <p:sp>
        <p:nvSpPr>
          <p:cNvPr id="85" name="Rectangle 84"/>
          <p:cNvSpPr/>
          <p:nvPr/>
        </p:nvSpPr>
        <p:spPr>
          <a:xfrm>
            <a:off x="566928" y="5230368"/>
            <a:ext cx="11064240" cy="841248"/>
          </a:xfrm>
          <a:prstGeom prst="rect">
            <a:avLst/>
          </a:prstGeom>
          <a:solidFill>
            <a:srgbClr val="F2F4F7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6" name="Rectangle 85"/>
          <p:cNvSpPr/>
          <p:nvPr/>
        </p:nvSpPr>
        <p:spPr>
          <a:xfrm>
            <a:off x="566928" y="5230368"/>
            <a:ext cx="54864" cy="841248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7" name="TextBox 86"/>
          <p:cNvSpPr txBox="1"/>
          <p:nvPr/>
        </p:nvSpPr>
        <p:spPr>
          <a:xfrm>
            <a:off x="841248" y="5358384"/>
            <a:ext cx="1060704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300"/>
              </a:spcAft>
            </a:pPr>
            <a:r>
              <a:rPr sz="1450" b="1">
                <a:solidFill>
                  <a:srgbClr val="1B2A4A"/>
                </a:solidFill>
                <a:latin typeface="Noto Sans CJK SC"/>
              </a:rPr>
              <a:t>战场只有四段：表单流程配置 · 测试用例 · 现场实施 · 交付文档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只声称对约三分之一的环节有效，是为了让结论可信、可验证。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24128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237744"/>
            <a:ext cx="9144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2600" b="1">
                <a:solidFill>
                  <a:srgbClr val="7E93B8"/>
                </a:solidFill>
                <a:latin typeface="Noto Sans CJK SC"/>
              </a:rPr>
              <a:t>03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98448" y="201168"/>
            <a:ext cx="8778240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FFFFFF"/>
                </a:solidFill>
                <a:latin typeface="Noto Sans CJK SC"/>
              </a:rPr>
              <a:t>产品力：不是副产品</a:t>
            </a:r>
          </a:p>
          <a:p>
            <a:pPr algn="l">
              <a:lnSpc>
                <a:spcPct val="125000"/>
              </a:lnSpc>
              <a:spcBef>
                <a:spcPts val="300"/>
              </a:spcBef>
              <a:spcAft>
                <a:spcPts val="400"/>
              </a:spcAft>
            </a:pPr>
            <a:r>
              <a:rPr sz="1150" b="0">
                <a:solidFill>
                  <a:srgbClr val="A8BAD8"/>
                </a:solidFill>
                <a:latin typeface="Noto Sans CJK SC"/>
              </a:rPr>
              <a:t>智能体工厂的 skill 与 MCP 全部基于 DTMP 封装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298448"/>
            <a:ext cx="2615184" cy="1060704"/>
          </a:xfrm>
          <a:prstGeom prst="rect">
            <a:avLst/>
          </a:prstGeom>
          <a:solidFill>
            <a:srgbClr val="F2F4F7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13232" y="1426464"/>
            <a:ext cx="2322576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1B2A4A"/>
                </a:solidFill>
                <a:latin typeface="Noto Sans CJK SC"/>
              </a:rPr>
              <a:t>员工在智能体工厂搭 skill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封装 DTMP 能力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0" y="1627632"/>
            <a:ext cx="25603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D97A2B"/>
                </a:solidFill>
                <a:latin typeface="Noto Sans CJK SC"/>
              </a:rPr>
              <a:t>▶</a:t>
            </a:r>
          </a:p>
        </p:txBody>
      </p:sp>
      <p:sp>
        <p:nvSpPr>
          <p:cNvPr id="8" name="Rectangle 7"/>
          <p:cNvSpPr/>
          <p:nvPr/>
        </p:nvSpPr>
        <p:spPr>
          <a:xfrm>
            <a:off x="3438144" y="1298448"/>
            <a:ext cx="2615184" cy="1060704"/>
          </a:xfrm>
          <a:prstGeom prst="rect">
            <a:avLst/>
          </a:prstGeom>
          <a:solidFill>
            <a:srgbClr val="F2F4F7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584448" y="1426464"/>
            <a:ext cx="2322576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1B2A4A"/>
                </a:solidFill>
                <a:latin typeface="Noto Sans CJK SC"/>
              </a:rPr>
              <a:t>skill 即交付现场可用之物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实施带 skill 进项目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71616" y="1627632"/>
            <a:ext cx="25603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D97A2B"/>
                </a:solidFill>
                <a:latin typeface="Noto Sans CJK SC"/>
              </a:rPr>
              <a:t>▶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309360" y="1298448"/>
            <a:ext cx="2615184" cy="1060704"/>
          </a:xfrm>
          <a:prstGeom prst="rect">
            <a:avLst/>
          </a:prstGeom>
          <a:solidFill>
            <a:srgbClr val="ECF2EA"/>
          </a:solidFill>
          <a:ln w="9525">
            <a:solidFill>
              <a:srgbClr val="BFD6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55664" y="1426464"/>
            <a:ext cx="2322576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1B2A4A"/>
                </a:solidFill>
                <a:latin typeface="Noto Sans CJK SC"/>
              </a:rPr>
              <a:t>配置速度、一次通过率提升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交付效率↑（对内）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942832" y="1627632"/>
            <a:ext cx="25603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D97A2B"/>
                </a:solidFill>
                <a:latin typeface="Noto Sans CJK SC"/>
              </a:rPr>
              <a:t>▶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180576" y="1298448"/>
            <a:ext cx="2615184" cy="1060704"/>
          </a:xfrm>
          <a:prstGeom prst="rect">
            <a:avLst/>
          </a:prstGeom>
          <a:solidFill>
            <a:srgbClr val="ECF2EA"/>
          </a:solidFill>
          <a:ln w="9525">
            <a:solidFill>
              <a:srgbClr val="BFD6C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326880" y="1426464"/>
            <a:ext cx="2322576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250" b="1">
                <a:solidFill>
                  <a:srgbClr val="1B2A4A"/>
                </a:solidFill>
                <a:latin typeface="Noto Sans CJK SC"/>
              </a:rPr>
              <a:t>沉淀为行业场景模板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可演示、可交付（对外）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66928" y="2523744"/>
            <a:ext cx="110642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1">
                <a:solidFill>
                  <a:srgbClr val="D97A2B"/>
                </a:solidFill>
                <a:latin typeface="Noto Sans CJK SC"/>
              </a:rPr>
              <a:t>同一份投入，产出同时落在成本表和产品线上。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6928" y="2999232"/>
            <a:ext cx="548640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350" b="1">
                <a:solidFill>
                  <a:srgbClr val="1B2A4A"/>
                </a:solidFill>
                <a:latin typeface="Noto Sans CJK SC"/>
              </a:rPr>
              <a:t>三项产品力产出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66928" y="3364992"/>
            <a:ext cx="3593592" cy="2084831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566928" y="3364992"/>
            <a:ext cx="3593592" cy="45720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49808" y="3566160"/>
            <a:ext cx="322783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1">
                <a:solidFill>
                  <a:srgbClr val="1B2A4A"/>
                </a:solidFill>
                <a:latin typeface="Noto Sans CJK SC"/>
              </a:rPr>
              <a:t>1　对「人人都会用」的第一次内部实测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白皮书对高校承诺「人人都会用」，目前无任何内部数据支撑。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非技术角色独立完成率即为这句承诺的第一个真实数字。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好 → 可直接进方案与投标；差 → 提前暴露，代价远低于现场暴露。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302252" y="3364992"/>
            <a:ext cx="3593592" cy="2084831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302252" y="3364992"/>
            <a:ext cx="3593592" cy="45720"/>
          </a:xfrm>
          <a:prstGeom prst="rect">
            <a:avLst/>
          </a:prstGeom>
          <a:solidFill>
            <a:srgbClr val="2E5C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485132" y="3566160"/>
            <a:ext cx="322783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1">
                <a:solidFill>
                  <a:srgbClr val="1B2A4A"/>
                </a:solidFill>
                <a:latin typeface="Noto Sans CJK SC"/>
              </a:rPr>
              <a:t>2　智能体工厂真实可用性缺陷清单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内部 50 余人是最近、最坦诚、不受项目节奏牵制的用户群。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重点记录：卡在哪一步、第几步流失、哪些 DTMP 能力封装不足。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客户只会说「不好用」，不会说「卡在第三步」。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037576" y="3364992"/>
            <a:ext cx="3593592" cy="2084831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8037576" y="3364992"/>
            <a:ext cx="3593592" cy="45720"/>
          </a:xfrm>
          <a:prstGeom prst="rect">
            <a:avLst/>
          </a:prstGeom>
          <a:solidFill>
            <a:srgbClr val="2E5C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220456" y="3566160"/>
            <a:ext cx="3227832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</a:pPr>
            <a:r>
              <a:rPr sz="1250" b="1">
                <a:solidFill>
                  <a:srgbClr val="1B2A4A"/>
                </a:solidFill>
                <a:latin typeface="Noto Sans CJK SC"/>
              </a:rPr>
              <a:t>3　可打包进产品的真实场景模板库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经过真实工时与真实返工检验的模板，与设想的模板有本质差别。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四周后形成一批带「解决什么场景 / 省多少时间」标注的模板，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可直接用于产品演示与交付预置。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66928" y="5596128"/>
            <a:ext cx="11064240" cy="640080"/>
          </a:xfrm>
          <a:prstGeom prst="rect">
            <a:avLst/>
          </a:prstGeom>
          <a:solidFill>
            <a:srgbClr val="FDF4EC"/>
          </a:solidFill>
          <a:ln w="9525">
            <a:solidFill>
              <a:srgbClr val="E8C49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41248" y="5687568"/>
            <a:ext cx="1060704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B33A3A"/>
                </a:solidFill>
                <a:latin typeface="Noto Sans CJK SC"/>
              </a:rPr>
              <a:t>一个前提：amis 为自研改造，公开文档无法直接喂给 AI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100" b="0">
                <a:solidFill>
                  <a:srgbClr val="5A6270"/>
                </a:solidFill>
                <a:latin typeface="Noto Sans CJK SC"/>
              </a:rPr>
              <a:t>「事项规范 → schema」类能力成立的地基是一份完整的自研组件 schema 文档；若尚无，整理它就是第一个题目。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24128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237744"/>
            <a:ext cx="9144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2600" b="1">
                <a:solidFill>
                  <a:srgbClr val="7E93B8"/>
                </a:solidFill>
                <a:latin typeface="Noto Sans CJK SC"/>
              </a:rPr>
              <a:t>04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98448" y="201168"/>
            <a:ext cx="8778240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FFFFFF"/>
                </a:solidFill>
                <a:latin typeface="Noto Sans CJK SC"/>
              </a:rPr>
              <a:t>我们已具备的基础</a:t>
            </a:r>
          </a:p>
          <a:p>
            <a:pPr algn="l">
              <a:lnSpc>
                <a:spcPct val="125000"/>
              </a:lnSpc>
              <a:spcBef>
                <a:spcPts val="300"/>
              </a:spcBef>
              <a:spcAft>
                <a:spcPts val="400"/>
              </a:spcAft>
            </a:pPr>
            <a:r>
              <a:rPr sz="1150" b="0">
                <a:solidFill>
                  <a:srgbClr val="A8BAD8"/>
                </a:solidFill>
                <a:latin typeface="Noto Sans CJK SC"/>
              </a:rPr>
              <a:t>这层底座是多数 AI 应用团队需从零补的部分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335024"/>
            <a:ext cx="6766560" cy="1170432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66928" y="1335024"/>
            <a:ext cx="50292" cy="1170432"/>
          </a:xfrm>
          <a:prstGeom prst="rect">
            <a:avLst/>
          </a:prstGeom>
          <a:solidFill>
            <a:srgbClr val="2E7D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41248" y="1517904"/>
            <a:ext cx="63093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</a:pPr>
            <a:r>
              <a:rPr sz="1400" b="1">
                <a:solidFill>
                  <a:srgbClr val="1B2A4A"/>
                </a:solidFill>
                <a:latin typeface="Noto Sans CJK SC"/>
              </a:rPr>
              <a:t>amis 组件引擎自主可控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自研成分较多，已达自主可控层级。不受上游开源项目路线牵制，具备长期演进与安全合规解释能力。</a:t>
            </a:r>
          </a:p>
        </p:txBody>
      </p:sp>
      <p:sp>
        <p:nvSpPr>
          <p:cNvPr id="8" name="Rectangle 7"/>
          <p:cNvSpPr/>
          <p:nvPr/>
        </p:nvSpPr>
        <p:spPr>
          <a:xfrm>
            <a:off x="566928" y="2651760"/>
            <a:ext cx="6766560" cy="1170432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66928" y="2651760"/>
            <a:ext cx="50292" cy="1170432"/>
          </a:xfrm>
          <a:prstGeom prst="rect">
            <a:avLst/>
          </a:prstGeom>
          <a:solidFill>
            <a:srgbClr val="2E7D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" y="2834640"/>
            <a:ext cx="63093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</a:pPr>
            <a:r>
              <a:rPr sz="1400" b="1">
                <a:solidFill>
                  <a:srgbClr val="1B2A4A"/>
                </a:solidFill>
                <a:latin typeface="Noto Sans CJK SC"/>
              </a:rPr>
              <a:t>前端主力 Vue 3，无重大包袱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Vue 2 仅平台上一个很小模块在用，不构成技术债负担。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66928" y="3968496"/>
            <a:ext cx="6766560" cy="1170432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66928" y="3968496"/>
            <a:ext cx="50292" cy="1170432"/>
          </a:xfrm>
          <a:prstGeom prst="rect">
            <a:avLst/>
          </a:prstGeom>
          <a:solidFill>
            <a:srgbClr val="2E7D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4151376"/>
            <a:ext cx="63093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</a:pPr>
            <a:r>
              <a:rPr sz="1400" b="1">
                <a:solidFill>
                  <a:srgbClr val="1B2A4A"/>
                </a:solidFill>
                <a:latin typeface="Noto Sans CJK SC"/>
              </a:rPr>
              <a:t>业务底座已成型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流程引擎、表单引擎、消息待办中台、数据中台等能力已上线运行，是 AI 能「真办事」的前提。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571231" y="1335024"/>
            <a:ext cx="4059936" cy="3803904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863840" y="1609344"/>
            <a:ext cx="3474720" cy="3291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1200"/>
              </a:spcAft>
            </a:pPr>
            <a:r>
              <a:rPr sz="1300" b="1">
                <a:solidFill>
                  <a:srgbClr val="8EA5CC"/>
                </a:solidFill>
                <a:latin typeface="Noto Sans CJK SC"/>
              </a:rPr>
              <a:t>关键判断</a:t>
            </a: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</a:pPr>
            <a:r>
              <a:rPr sz="1600" b="1">
                <a:solidFill>
                  <a:srgbClr val="FFFFFF"/>
                </a:solidFill>
                <a:latin typeface="Noto Sans CJK SC"/>
              </a:rPr>
              <a:t>对话能力已趋于廉价。</a:t>
            </a:r>
          </a:p>
          <a:p>
            <a:pPr algn="l">
              <a:lnSpc>
                <a:spcPct val="135000"/>
              </a:lnSpc>
              <a:spcBef>
                <a:spcPts val="0"/>
              </a:spcBef>
              <a:spcAft>
                <a:spcPts val="1200"/>
              </a:spcAft>
            </a:pPr>
            <a:r>
              <a:rPr sz="1500" b="1">
                <a:solidFill>
                  <a:srgbClr val="FFFFFF"/>
                </a:solidFill>
                <a:latin typeface="Noto Sans CJK SC"/>
              </a:rPr>
              <a:t>「AI 能否真办成事」取决于事项元数据与流程可编排程度。</a:t>
            </a:r>
          </a:p>
          <a:p>
            <a:pPr algn="l">
              <a:lnSpc>
                <a:spcPct val="13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E0B68A"/>
                </a:solidFill>
                <a:latin typeface="Noto Sans CJK SC"/>
              </a:rPr>
              <a:t>这是华腾已有、而竞品需从零补的部分。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6928" y="5321808"/>
            <a:ext cx="11064240" cy="713232"/>
          </a:xfrm>
          <a:prstGeom prst="rect">
            <a:avLst/>
          </a:prstGeom>
          <a:solidFill>
            <a:srgbClr val="F2F4F7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41248" y="5449824"/>
            <a:ext cx="10607040" cy="502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1">
                <a:solidFill>
                  <a:srgbClr val="1B2A4A"/>
                </a:solidFill>
                <a:latin typeface="Noto Sans CJK SC"/>
              </a:rPr>
              <a:t>内部全员实践 = 用自己的团队检验自己的产品，同时把检验过程变成交付效率提升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24128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237744"/>
            <a:ext cx="9144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2600" b="1">
                <a:solidFill>
                  <a:srgbClr val="7E93B8"/>
                </a:solidFill>
                <a:latin typeface="Noto Sans CJK SC"/>
              </a:rPr>
              <a:t>05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98448" y="201168"/>
            <a:ext cx="8778240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FFFFFF"/>
                </a:solidFill>
                <a:latin typeface="Noto Sans CJK SC"/>
              </a:rPr>
              <a:t>实施路径：四阶段 + 双轨</a:t>
            </a:r>
          </a:p>
          <a:p>
            <a:pPr algn="l">
              <a:lnSpc>
                <a:spcPct val="125000"/>
              </a:lnSpc>
              <a:spcBef>
                <a:spcPts val="300"/>
              </a:spcBef>
              <a:spcAft>
                <a:spcPts val="400"/>
              </a:spcAft>
            </a:pPr>
            <a:r>
              <a:rPr sz="1150" b="0">
                <a:solidFill>
                  <a:srgbClr val="A8BAD8"/>
                </a:solidFill>
                <a:latin typeface="Noto Sans CJK SC"/>
              </a:rPr>
              <a:t>全员适配打底，重点人员攻坚出资产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298448"/>
            <a:ext cx="1188720" cy="420624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298448"/>
            <a:ext cx="100584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Noto Sans CJK SC"/>
              </a:rPr>
              <a:t/>
            </a:r>
          </a:p>
        </p:txBody>
      </p:sp>
      <p:sp>
        <p:nvSpPr>
          <p:cNvPr id="7" name="Rectangle 6"/>
          <p:cNvSpPr/>
          <p:nvPr/>
        </p:nvSpPr>
        <p:spPr>
          <a:xfrm>
            <a:off x="1755648" y="1298448"/>
            <a:ext cx="4937760" cy="420624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847088" y="1298448"/>
            <a:ext cx="475488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Noto Sans CJK SC"/>
              </a:rPr>
              <a:t>全员轨</a:t>
            </a:r>
          </a:p>
        </p:txBody>
      </p:sp>
      <p:sp>
        <p:nvSpPr>
          <p:cNvPr id="9" name="Rectangle 8"/>
          <p:cNvSpPr/>
          <p:nvPr/>
        </p:nvSpPr>
        <p:spPr>
          <a:xfrm>
            <a:off x="6693408" y="1298448"/>
            <a:ext cx="4937760" cy="420624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784848" y="1298448"/>
            <a:ext cx="475488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Noto Sans CJK SC"/>
              </a:rPr>
              <a:t>重点人员轨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66928" y="1719072"/>
            <a:ext cx="118872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1719072"/>
            <a:ext cx="100584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范围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755648" y="1719072"/>
            <a:ext cx="493776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847088" y="1719072"/>
            <a:ext cx="475488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全公司 50 余人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693408" y="1719072"/>
            <a:ext cx="493776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784848" y="1719072"/>
            <a:ext cx="475488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__ 人（五角色各 1–2 人）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66928" y="2084832"/>
            <a:ext cx="118872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58368" y="2084832"/>
            <a:ext cx="100584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目标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755648" y="2084832"/>
            <a:ext cx="493776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847088" y="2084832"/>
            <a:ext cx="475488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会用，且各自找到 1 个真实省时场景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693408" y="2084832"/>
            <a:ext cx="493776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784848" y="2084832"/>
            <a:ext cx="475488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2E7D5B"/>
                </a:solidFill>
                <a:latin typeface="Noto Sans CJK SC"/>
              </a:rPr>
              <a:t>产出可复用资产、成为角色内传导点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66928" y="2450592"/>
            <a:ext cx="118872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58368" y="2450592"/>
            <a:ext cx="100584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投入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755648" y="2450592"/>
            <a:ext cx="493776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847088" y="2450592"/>
            <a:ext cx="475488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2h / 周 × 4 周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693408" y="2450592"/>
            <a:ext cx="493776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784848" y="2450592"/>
            <a:ext cx="475488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4–6h / 周 × 4 周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66928" y="2816352"/>
            <a:ext cx="118872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58368" y="2816352"/>
            <a:ext cx="100584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交付物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755648" y="2816352"/>
            <a:ext cx="493776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1847088" y="2816352"/>
            <a:ext cx="475488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个人场景记录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693408" y="2816352"/>
            <a:ext cx="493776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784848" y="2816352"/>
            <a:ext cx="475488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2E7D5B"/>
                </a:solidFill>
                <a:latin typeface="Noto Sans CJK SC"/>
              </a:rPr>
              <a:t>可复制 skill / 模板 + 失败清单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66928" y="3182112"/>
            <a:ext cx="118872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58368" y="3182112"/>
            <a:ext cx="100584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挂载</a:t>
            </a:r>
          </a:p>
        </p:txBody>
      </p:sp>
      <p:sp>
        <p:nvSpPr>
          <p:cNvPr id="37" name="Rectangle 36"/>
          <p:cNvSpPr/>
          <p:nvPr/>
        </p:nvSpPr>
        <p:spPr>
          <a:xfrm>
            <a:off x="1755648" y="3182112"/>
            <a:ext cx="493776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1847088" y="3182112"/>
            <a:ext cx="475488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日常工作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693408" y="3182112"/>
            <a:ext cx="4937760" cy="365760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784848" y="3182112"/>
            <a:ext cx="475488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D97A2B"/>
                </a:solidFill>
                <a:latin typeface="Noto Sans CJK SC"/>
              </a:rPr>
              <a:t>挂在真实项目上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66928" y="3712463"/>
            <a:ext cx="10972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重点人员按传导能力选，不按职级选。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66928" y="4114800"/>
            <a:ext cx="2702052" cy="1572768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566928" y="4114800"/>
            <a:ext cx="2702052" cy="45720"/>
          </a:xfrm>
          <a:prstGeom prst="rect">
            <a:avLst/>
          </a:prstGeom>
          <a:solidFill>
            <a:srgbClr val="2E5C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731520" y="4279392"/>
            <a:ext cx="2372868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1B2A4A"/>
                </a:solidFill>
                <a:latin typeface="Noto Sans CJK SC"/>
              </a:rPr>
              <a:t>阶段一　认知拉起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1000" b="1">
                <a:solidFill>
                  <a:srgbClr val="D97A2B"/>
                </a:solidFill>
                <a:latin typeface="Noto Sans CJK SC"/>
              </a:rPr>
              <a:t>第 1 周 · 1 小时内</a:t>
            </a:r>
          </a:p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讲清能干什么、更要讲不能干什么：幻觉、责任边界、数据红线。现场演示优于讲义。</a:t>
            </a:r>
          </a:p>
        </p:txBody>
      </p:sp>
      <p:sp>
        <p:nvSpPr>
          <p:cNvPr id="45" name="Rectangle 44"/>
          <p:cNvSpPr/>
          <p:nvPr/>
        </p:nvSpPr>
        <p:spPr>
          <a:xfrm>
            <a:off x="3401568" y="4114800"/>
            <a:ext cx="2702052" cy="1572768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3401568" y="4114800"/>
            <a:ext cx="2702052" cy="45720"/>
          </a:xfrm>
          <a:prstGeom prst="rect">
            <a:avLst/>
          </a:prstGeom>
          <a:solidFill>
            <a:srgbClr val="2E5C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3566160" y="4279392"/>
            <a:ext cx="2372868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1B2A4A"/>
                </a:solidFill>
                <a:latin typeface="Noto Sans CJK SC"/>
              </a:rPr>
              <a:t>阶段二　上手实践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1000" b="1">
                <a:solidFill>
                  <a:srgbClr val="D97A2B"/>
                </a:solidFill>
                <a:latin typeface="Noto Sans CJK SC"/>
              </a:rPr>
              <a:t>第 1–2 周</a:t>
            </a:r>
          </a:p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关键是发场景清单而非发工具。按角色分层配工具，非技术角色不给重型工具。</a:t>
            </a:r>
          </a:p>
        </p:txBody>
      </p:sp>
      <p:sp>
        <p:nvSpPr>
          <p:cNvPr id="48" name="Rectangle 47"/>
          <p:cNvSpPr/>
          <p:nvPr/>
        </p:nvSpPr>
        <p:spPr>
          <a:xfrm>
            <a:off x="6236208" y="4114800"/>
            <a:ext cx="2702052" cy="1572768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ectangle 48"/>
          <p:cNvSpPr/>
          <p:nvPr/>
        </p:nvSpPr>
        <p:spPr>
          <a:xfrm>
            <a:off x="6236208" y="4114800"/>
            <a:ext cx="2702052" cy="45720"/>
          </a:xfrm>
          <a:prstGeom prst="rect">
            <a:avLst/>
          </a:prstGeom>
          <a:solidFill>
            <a:srgbClr val="2E5C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6400800" y="4279392"/>
            <a:ext cx="2372868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1B2A4A"/>
                </a:solidFill>
                <a:latin typeface="Noto Sans CJK SC"/>
              </a:rPr>
              <a:t>阶段三　分享交换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1000" b="1">
                <a:solidFill>
                  <a:srgbClr val="D97A2B"/>
                </a:solidFill>
                <a:latin typeface="Noto Sans CJK SC"/>
              </a:rPr>
              <a:t>第 3 周</a:t>
            </a:r>
          </a:p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硬规则：必须报告失败案例与真实耗时。设「翻车分享」正向激励。</a:t>
            </a:r>
          </a:p>
        </p:txBody>
      </p:sp>
      <p:sp>
        <p:nvSpPr>
          <p:cNvPr id="51" name="Rectangle 50"/>
          <p:cNvSpPr/>
          <p:nvPr/>
        </p:nvSpPr>
        <p:spPr>
          <a:xfrm>
            <a:off x="9070848" y="4114800"/>
            <a:ext cx="2702052" cy="1572768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Rectangle 51"/>
          <p:cNvSpPr/>
          <p:nvPr/>
        </p:nvSpPr>
        <p:spPr>
          <a:xfrm>
            <a:off x="9070848" y="4114800"/>
            <a:ext cx="2702052" cy="45720"/>
          </a:xfrm>
          <a:prstGeom prst="rect">
            <a:avLst/>
          </a:prstGeom>
          <a:solidFill>
            <a:srgbClr val="2E5C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9235440" y="4279392"/>
            <a:ext cx="2372868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1B2A4A"/>
                </a:solidFill>
                <a:latin typeface="Noto Sans CJK SC"/>
              </a:rPr>
              <a:t>阶段四　资产沉淀</a:t>
            </a:r>
          </a:p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1000" b="1">
                <a:solidFill>
                  <a:srgbClr val="D97A2B"/>
                </a:solidFill>
                <a:latin typeface="Noto Sans CJK SC"/>
              </a:rPr>
              <a:t>第 2 周即开始</a:t>
            </a:r>
          </a:p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资产 = 可直接复制运行的件，附「解决什么场景 / 省多少时间」。心得文档不计入。</a:t>
            </a:r>
          </a:p>
        </p:txBody>
      </p:sp>
      <p:sp>
        <p:nvSpPr>
          <p:cNvPr id="54" name="Rectangle 53"/>
          <p:cNvSpPr/>
          <p:nvPr/>
        </p:nvSpPr>
        <p:spPr>
          <a:xfrm>
            <a:off x="566928" y="5833872"/>
            <a:ext cx="11064240" cy="603504"/>
          </a:xfrm>
          <a:prstGeom prst="rect">
            <a:avLst/>
          </a:prstGeom>
          <a:solidFill>
            <a:srgbClr val="F2F4F7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841248" y="5943600"/>
            <a:ext cx="10607040" cy="4114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200" b="1">
                <a:solidFill>
                  <a:srgbClr val="1B2A4A"/>
                </a:solidFill>
                <a:latin typeface="Noto Sans CJK SC"/>
              </a:rPr>
              <a:t>投入对比：试点 6 人 ≈ 6 人日　|　全员 50 人 ≈ 50 人日（2.3 人月）　—　建议首月只批试点，全员轨按试点结果分批推进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24128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237744"/>
            <a:ext cx="9144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2600" b="1">
                <a:solidFill>
                  <a:srgbClr val="7E93B8"/>
                </a:solidFill>
                <a:latin typeface="Noto Sans CJK SC"/>
              </a:rPr>
              <a:t>06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98448" y="201168"/>
            <a:ext cx="8778240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FFFFFF"/>
                </a:solidFill>
                <a:latin typeface="Noto Sans CJK SC"/>
              </a:rPr>
              <a:t>度量口径</a:t>
            </a:r>
          </a:p>
          <a:p>
            <a:pPr algn="l">
              <a:lnSpc>
                <a:spcPct val="125000"/>
              </a:lnSpc>
              <a:spcBef>
                <a:spcPts val="300"/>
              </a:spcBef>
              <a:spcAft>
                <a:spcPts val="400"/>
              </a:spcAft>
            </a:pPr>
            <a:r>
              <a:rPr sz="1150" b="0">
                <a:solidFill>
                  <a:srgbClr val="A8BAD8"/>
                </a:solidFill>
                <a:latin typeface="Noto Sans CJK SC"/>
              </a:rPr>
              <a:t>本提案唯一会被真正检验的部分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298448"/>
            <a:ext cx="2697480" cy="420624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298448"/>
            <a:ext cx="251460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Noto Sans CJK SC"/>
              </a:rPr>
              <a:t>指标</a:t>
            </a:r>
          </a:p>
        </p:txBody>
      </p:sp>
      <p:sp>
        <p:nvSpPr>
          <p:cNvPr id="7" name="Rectangle 6"/>
          <p:cNvSpPr/>
          <p:nvPr/>
        </p:nvSpPr>
        <p:spPr>
          <a:xfrm>
            <a:off x="3264408" y="1298448"/>
            <a:ext cx="3657600" cy="420624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355848" y="1298448"/>
            <a:ext cx="347472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Noto Sans CJK SC"/>
              </a:rPr>
              <a:t>定义</a:t>
            </a:r>
          </a:p>
        </p:txBody>
      </p:sp>
      <p:sp>
        <p:nvSpPr>
          <p:cNvPr id="9" name="Rectangle 8"/>
          <p:cNvSpPr/>
          <p:nvPr/>
        </p:nvSpPr>
        <p:spPr>
          <a:xfrm>
            <a:off x="6922008" y="1298448"/>
            <a:ext cx="3063240" cy="420624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013448" y="1298448"/>
            <a:ext cx="288036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Noto Sans CJK SC"/>
              </a:rPr>
              <a:t>基线测法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985248" y="1298448"/>
            <a:ext cx="822960" cy="420624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076688" y="1298448"/>
            <a:ext cx="64008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Noto Sans CJK SC"/>
              </a:rPr>
              <a:t>样本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808208" y="1298448"/>
            <a:ext cx="822960" cy="420624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899648" y="1298448"/>
            <a:ext cx="64008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Noto Sans CJK SC"/>
              </a:rPr>
              <a:t>记录人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66928" y="1719072"/>
            <a:ext cx="2697480" cy="402336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58368" y="1719072"/>
            <a:ext cx="25146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同类事项配置工时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264408" y="1719072"/>
            <a:ext cx="3657600" cy="402336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355848" y="1719072"/>
            <a:ext cx="347472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单事项从接需求到可用的人工时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922008" y="1719072"/>
            <a:ext cx="3063240" cy="402336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013448" y="1719072"/>
            <a:ext cx="288036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第 1 周记录 5 个未用 AI 的事项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985248" y="1719072"/>
            <a:ext cx="822960" cy="402336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076688" y="1719072"/>
            <a:ext cx="64008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≥5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0808208" y="1719072"/>
            <a:ext cx="822960" cy="402336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899648" y="1719072"/>
            <a:ext cx="64008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__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66928" y="2121408"/>
            <a:ext cx="269748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58368" y="2121408"/>
            <a:ext cx="25146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测试用例编写工时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264408" y="2121408"/>
            <a:ext cx="365760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355848" y="2121408"/>
            <a:ext cx="347472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单模块用例集编写人工时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922008" y="2121408"/>
            <a:ext cx="306324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013448" y="2121408"/>
            <a:ext cx="288036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同上</a:t>
            </a:r>
          </a:p>
        </p:txBody>
      </p:sp>
      <p:sp>
        <p:nvSpPr>
          <p:cNvPr id="31" name="Rectangle 30"/>
          <p:cNvSpPr/>
          <p:nvPr/>
        </p:nvSpPr>
        <p:spPr>
          <a:xfrm>
            <a:off x="9985248" y="2121408"/>
            <a:ext cx="82296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10076688" y="2121408"/>
            <a:ext cx="64008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≥5</a:t>
            </a:r>
          </a:p>
        </p:txBody>
      </p:sp>
      <p:sp>
        <p:nvSpPr>
          <p:cNvPr id="33" name="Rectangle 32"/>
          <p:cNvSpPr/>
          <p:nvPr/>
        </p:nvSpPr>
        <p:spPr>
          <a:xfrm>
            <a:off x="10808208" y="2121408"/>
            <a:ext cx="82296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10899648" y="2121408"/>
            <a:ext cx="64008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__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66928" y="2523744"/>
            <a:ext cx="2697480" cy="402336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58368" y="2523744"/>
            <a:ext cx="25146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现场实施配置工时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264408" y="2523744"/>
            <a:ext cx="3657600" cy="402336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3355848" y="2523744"/>
            <a:ext cx="347472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单校单模块配置人工时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922008" y="2523744"/>
            <a:ext cx="3063240" cy="402336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7013448" y="2523744"/>
            <a:ext cx="288036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取最近一次同类项目记录</a:t>
            </a:r>
          </a:p>
        </p:txBody>
      </p:sp>
      <p:sp>
        <p:nvSpPr>
          <p:cNvPr id="41" name="Rectangle 40"/>
          <p:cNvSpPr/>
          <p:nvPr/>
        </p:nvSpPr>
        <p:spPr>
          <a:xfrm>
            <a:off x="9985248" y="2523744"/>
            <a:ext cx="822960" cy="402336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10076688" y="2523744"/>
            <a:ext cx="64008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≥3</a:t>
            </a:r>
          </a:p>
        </p:txBody>
      </p:sp>
      <p:sp>
        <p:nvSpPr>
          <p:cNvPr id="43" name="Rectangle 42"/>
          <p:cNvSpPr/>
          <p:nvPr/>
        </p:nvSpPr>
        <p:spPr>
          <a:xfrm>
            <a:off x="10808208" y="2523744"/>
            <a:ext cx="822960" cy="402336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10899648" y="2523744"/>
            <a:ext cx="64008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__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66928" y="2926080"/>
            <a:ext cx="269748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658368" y="2926080"/>
            <a:ext cx="25146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交付文档工时</a:t>
            </a:r>
          </a:p>
        </p:txBody>
      </p:sp>
      <p:sp>
        <p:nvSpPr>
          <p:cNvPr id="47" name="Rectangle 46"/>
          <p:cNvSpPr/>
          <p:nvPr/>
        </p:nvSpPr>
        <p:spPr>
          <a:xfrm>
            <a:off x="3264408" y="2926080"/>
            <a:ext cx="365760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3355848" y="2926080"/>
            <a:ext cx="347472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单份文档从空白到可交付人工时</a:t>
            </a:r>
          </a:p>
        </p:txBody>
      </p:sp>
      <p:sp>
        <p:nvSpPr>
          <p:cNvPr id="49" name="Rectangle 48"/>
          <p:cNvSpPr/>
          <p:nvPr/>
        </p:nvSpPr>
        <p:spPr>
          <a:xfrm>
            <a:off x="6922008" y="2926080"/>
            <a:ext cx="306324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7013448" y="2926080"/>
            <a:ext cx="288036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第 1 周记录 3 份</a:t>
            </a:r>
          </a:p>
        </p:txBody>
      </p:sp>
      <p:sp>
        <p:nvSpPr>
          <p:cNvPr id="51" name="Rectangle 50"/>
          <p:cNvSpPr/>
          <p:nvPr/>
        </p:nvSpPr>
        <p:spPr>
          <a:xfrm>
            <a:off x="9985248" y="2926080"/>
            <a:ext cx="82296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10076688" y="2926080"/>
            <a:ext cx="64008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≥3</a:t>
            </a:r>
          </a:p>
        </p:txBody>
      </p:sp>
      <p:sp>
        <p:nvSpPr>
          <p:cNvPr id="53" name="Rectangle 52"/>
          <p:cNvSpPr/>
          <p:nvPr/>
        </p:nvSpPr>
        <p:spPr>
          <a:xfrm>
            <a:off x="10808208" y="2926080"/>
            <a:ext cx="82296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10899648" y="2926080"/>
            <a:ext cx="64008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__</a:t>
            </a:r>
          </a:p>
        </p:txBody>
      </p:sp>
      <p:sp>
        <p:nvSpPr>
          <p:cNvPr id="55" name="Rectangle 54"/>
          <p:cNvSpPr/>
          <p:nvPr/>
        </p:nvSpPr>
        <p:spPr>
          <a:xfrm>
            <a:off x="566928" y="3328416"/>
            <a:ext cx="2697480" cy="402336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658368" y="3328416"/>
            <a:ext cx="25146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一次通过率</a:t>
            </a:r>
          </a:p>
        </p:txBody>
      </p:sp>
      <p:sp>
        <p:nvSpPr>
          <p:cNvPr id="57" name="Rectangle 56"/>
          <p:cNvSpPr/>
          <p:nvPr/>
        </p:nvSpPr>
        <p:spPr>
          <a:xfrm>
            <a:off x="3264408" y="3328416"/>
            <a:ext cx="3657600" cy="402336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3355848" y="3328416"/>
            <a:ext cx="347472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配置后无需返工的比例</a:t>
            </a:r>
          </a:p>
        </p:txBody>
      </p:sp>
      <p:sp>
        <p:nvSpPr>
          <p:cNvPr id="59" name="Rectangle 58"/>
          <p:cNvSpPr/>
          <p:nvPr/>
        </p:nvSpPr>
        <p:spPr>
          <a:xfrm>
            <a:off x="6922008" y="3328416"/>
            <a:ext cx="3063240" cy="402336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7013448" y="3328416"/>
            <a:ext cx="288036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第 1 周统计</a:t>
            </a:r>
          </a:p>
        </p:txBody>
      </p:sp>
      <p:sp>
        <p:nvSpPr>
          <p:cNvPr id="61" name="Rectangle 60"/>
          <p:cNvSpPr/>
          <p:nvPr/>
        </p:nvSpPr>
        <p:spPr>
          <a:xfrm>
            <a:off x="9985248" y="3328416"/>
            <a:ext cx="822960" cy="402336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10076688" y="3328416"/>
            <a:ext cx="64008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—</a:t>
            </a:r>
          </a:p>
        </p:txBody>
      </p:sp>
      <p:sp>
        <p:nvSpPr>
          <p:cNvPr id="63" name="Rectangle 62"/>
          <p:cNvSpPr/>
          <p:nvPr/>
        </p:nvSpPr>
        <p:spPr>
          <a:xfrm>
            <a:off x="10808208" y="3328416"/>
            <a:ext cx="822960" cy="402336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10899648" y="3328416"/>
            <a:ext cx="64008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__</a:t>
            </a:r>
          </a:p>
        </p:txBody>
      </p:sp>
      <p:sp>
        <p:nvSpPr>
          <p:cNvPr id="65" name="Rectangle 64"/>
          <p:cNvSpPr/>
          <p:nvPr/>
        </p:nvSpPr>
        <p:spPr>
          <a:xfrm>
            <a:off x="566928" y="3730752"/>
            <a:ext cx="269748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TextBox 65"/>
          <p:cNvSpPr txBox="1"/>
          <p:nvPr/>
        </p:nvSpPr>
        <p:spPr>
          <a:xfrm>
            <a:off x="658368" y="3730752"/>
            <a:ext cx="25146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D97A2B"/>
                </a:solidFill>
                <a:latin typeface="Noto Sans CJK SC"/>
              </a:rPr>
              <a:t>非技术角色独立完成率</a:t>
            </a:r>
          </a:p>
        </p:txBody>
      </p:sp>
      <p:sp>
        <p:nvSpPr>
          <p:cNvPr id="67" name="Rectangle 66"/>
          <p:cNvSpPr/>
          <p:nvPr/>
        </p:nvSpPr>
        <p:spPr>
          <a:xfrm>
            <a:off x="3264408" y="3730752"/>
            <a:ext cx="365760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TextBox 67"/>
          <p:cNvSpPr txBox="1"/>
          <p:nvPr/>
        </p:nvSpPr>
        <p:spPr>
          <a:xfrm>
            <a:off x="3355848" y="3730752"/>
            <a:ext cx="347472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D97A2B"/>
                </a:solidFill>
                <a:latin typeface="Noto Sans CJK SC"/>
              </a:rPr>
              <a:t>无研发协助完成配置的事项占比</a:t>
            </a:r>
          </a:p>
        </p:txBody>
      </p:sp>
      <p:sp>
        <p:nvSpPr>
          <p:cNvPr id="69" name="Rectangle 68"/>
          <p:cNvSpPr/>
          <p:nvPr/>
        </p:nvSpPr>
        <p:spPr>
          <a:xfrm>
            <a:off x="6922008" y="3730752"/>
            <a:ext cx="306324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7013448" y="3730752"/>
            <a:ext cx="288036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第 1 周统计现状</a:t>
            </a:r>
          </a:p>
        </p:txBody>
      </p:sp>
      <p:sp>
        <p:nvSpPr>
          <p:cNvPr id="71" name="Rectangle 70"/>
          <p:cNvSpPr/>
          <p:nvPr/>
        </p:nvSpPr>
        <p:spPr>
          <a:xfrm>
            <a:off x="9985248" y="3730752"/>
            <a:ext cx="82296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TextBox 71"/>
          <p:cNvSpPr txBox="1"/>
          <p:nvPr/>
        </p:nvSpPr>
        <p:spPr>
          <a:xfrm>
            <a:off x="10076688" y="3730752"/>
            <a:ext cx="64008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≥10</a:t>
            </a:r>
          </a:p>
        </p:txBody>
      </p:sp>
      <p:sp>
        <p:nvSpPr>
          <p:cNvPr id="73" name="Rectangle 72"/>
          <p:cNvSpPr/>
          <p:nvPr/>
        </p:nvSpPr>
        <p:spPr>
          <a:xfrm>
            <a:off x="10808208" y="3730752"/>
            <a:ext cx="822960" cy="402336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10899648" y="3730752"/>
            <a:ext cx="64008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__</a:t>
            </a:r>
          </a:p>
        </p:txBody>
      </p:sp>
      <p:sp>
        <p:nvSpPr>
          <p:cNvPr id="75" name="Rectangle 74"/>
          <p:cNvSpPr/>
          <p:nvPr/>
        </p:nvSpPr>
        <p:spPr>
          <a:xfrm>
            <a:off x="566928" y="4315968"/>
            <a:ext cx="11064240" cy="786384"/>
          </a:xfrm>
          <a:prstGeom prst="rect">
            <a:avLst/>
          </a:prstGeom>
          <a:solidFill>
            <a:srgbClr val="F2F4F7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Rectangle 75"/>
          <p:cNvSpPr/>
          <p:nvPr/>
        </p:nvSpPr>
        <p:spPr>
          <a:xfrm>
            <a:off x="566928" y="4315968"/>
            <a:ext cx="54864" cy="786384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7" name="TextBox 76"/>
          <p:cNvSpPr txBox="1"/>
          <p:nvPr/>
        </p:nvSpPr>
        <p:spPr>
          <a:xfrm>
            <a:off x="841248" y="4443984"/>
            <a:ext cx="1060704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B2A4A"/>
                </a:solidFill>
                <a:latin typeface="Noto Sans CJK SC"/>
              </a:rPr>
              <a:t>记录方式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试点期内所有相关任务登记三个字段：是否使用 AI / 实际工时 / 是否需研发协助。第 4 周出对比。</a:t>
            </a:r>
          </a:p>
        </p:txBody>
      </p:sp>
      <p:sp>
        <p:nvSpPr>
          <p:cNvPr id="78" name="Rectangle 77"/>
          <p:cNvSpPr/>
          <p:nvPr/>
        </p:nvSpPr>
        <p:spPr>
          <a:xfrm>
            <a:off x="566928" y="5285232"/>
            <a:ext cx="11064240" cy="822960"/>
          </a:xfrm>
          <a:prstGeom prst="rect">
            <a:avLst/>
          </a:prstGeom>
          <a:solidFill>
            <a:srgbClr val="FDF4EC"/>
          </a:solidFill>
          <a:ln w="9525">
            <a:solidFill>
              <a:srgbClr val="E8C49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9" name="TextBox 78"/>
          <p:cNvSpPr txBox="1"/>
          <p:nvPr/>
        </p:nvSpPr>
        <p:spPr>
          <a:xfrm>
            <a:off x="841248" y="5413248"/>
            <a:ext cx="10607040" cy="60350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B33A3A"/>
                </a:solidFill>
                <a:latin typeface="Noto Sans CJK SC"/>
              </a:rPr>
              <a:t>为什么这一页必须存在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没有口径、基线、样本、来源的百分比不具备验证价值，也无法支撑后续决策。本提案的每个数字都必须可核查。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24128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237744"/>
            <a:ext cx="9144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2600" b="1">
                <a:solidFill>
                  <a:srgbClr val="7E93B8"/>
                </a:solidFill>
                <a:latin typeface="Noto Sans CJK SC"/>
              </a:rPr>
              <a:t>07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98448" y="201168"/>
            <a:ext cx="8778240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FFFFFF"/>
                </a:solidFill>
                <a:latin typeface="Noto Sans CJK SC"/>
              </a:rPr>
              <a:t>资源与数据红线</a:t>
            </a:r>
          </a:p>
          <a:p>
            <a:pPr algn="l">
              <a:lnSpc>
                <a:spcPct val="125000"/>
              </a:lnSpc>
              <a:spcBef>
                <a:spcPts val="300"/>
              </a:spcBef>
              <a:spcAft>
                <a:spcPts val="400"/>
              </a:spcAft>
            </a:pPr>
            <a:r>
              <a:rPr sz="1150" b="0">
                <a:solidFill>
                  <a:srgbClr val="A8BAD8"/>
                </a:solidFill>
                <a:latin typeface="Noto Sans CJK SC"/>
              </a:rPr>
              <a:t>需要什么，以及必须先立的规矩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80160"/>
            <a:ext cx="512064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400" b="1">
                <a:solidFill>
                  <a:srgbClr val="1B2A4A"/>
                </a:solidFill>
                <a:latin typeface="Noto Sans CJK SC"/>
              </a:rPr>
              <a:t>需要什么</a:t>
            </a:r>
          </a:p>
        </p:txBody>
      </p:sp>
      <p:sp>
        <p:nvSpPr>
          <p:cNvPr id="6" name="Rectangle 5"/>
          <p:cNvSpPr/>
          <p:nvPr/>
        </p:nvSpPr>
        <p:spPr>
          <a:xfrm>
            <a:off x="566928" y="1664208"/>
            <a:ext cx="5212080" cy="841248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66928" y="1664208"/>
            <a:ext cx="50292" cy="841248"/>
          </a:xfrm>
          <a:prstGeom prst="rect">
            <a:avLst/>
          </a:prstGeom>
          <a:solidFill>
            <a:srgbClr val="2E5C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41248" y="1801368"/>
            <a:ext cx="4754880" cy="60350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B2A4A"/>
                </a:solidFill>
                <a:latin typeface="Noto Sans CJK SC"/>
              </a:rPr>
              <a:t>工具预算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__ / 月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2615184"/>
            <a:ext cx="5212080" cy="841248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2615184"/>
            <a:ext cx="50292" cy="841248"/>
          </a:xfrm>
          <a:prstGeom prst="rect">
            <a:avLst/>
          </a:prstGeom>
          <a:solidFill>
            <a:srgbClr val="2E5C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41248" y="2752344"/>
            <a:ext cx="4754880" cy="60350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B2A4A"/>
                </a:solidFill>
                <a:latin typeface="Noto Sans CJK SC"/>
              </a:rPr>
              <a:t>工时授权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试点 6 人日 / 首月；全员阶段一 1 小时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66928" y="3566160"/>
            <a:ext cx="5212080" cy="841248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66928" y="3566160"/>
            <a:ext cx="50292" cy="841248"/>
          </a:xfrm>
          <a:prstGeom prst="rect">
            <a:avLst/>
          </a:prstGeom>
          <a:solidFill>
            <a:srgbClr val="2E5C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1248" y="3703320"/>
            <a:ext cx="4754880" cy="60350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B2A4A"/>
                </a:solidFill>
                <a:latin typeface="Noto Sans CJK SC"/>
              </a:rPr>
              <a:t>试点载体项目</a:t>
            </a:r>
          </a:p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一个正在进行的真实项目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66928" y="4535424"/>
            <a:ext cx="5212080" cy="749808"/>
          </a:xfrm>
          <a:prstGeom prst="rect">
            <a:avLst/>
          </a:prstGeom>
          <a:solidFill>
            <a:srgbClr val="FDF4EC"/>
          </a:solidFill>
          <a:ln w="9525">
            <a:solidFill>
              <a:srgbClr val="E8C49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1248" y="4645152"/>
            <a:ext cx="475488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B33A3A"/>
                </a:solidFill>
                <a:latin typeface="Noto Sans CJK SC"/>
              </a:rPr>
              <a:t>无真实项目载体，则所有数字失去可信度</a:t>
            </a:r>
          </a:p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度量会退化为自述，第 4 周无法向老板交付结论。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08192" y="1280160"/>
            <a:ext cx="552297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400" b="1">
                <a:solidFill>
                  <a:srgbClr val="1B2A4A"/>
                </a:solidFill>
                <a:latin typeface="Noto Sans CJK SC"/>
              </a:rPr>
              <a:t>数据红线（先立规矩，再推工具）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08192" y="1664208"/>
            <a:ext cx="1371600" cy="420624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199632" y="1664208"/>
            <a:ext cx="118872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Noto Sans CJK SC"/>
              </a:rPr>
              <a:t>级别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479792" y="1664208"/>
            <a:ext cx="2743200" cy="420624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571232" y="1664208"/>
            <a:ext cx="256032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Noto Sans CJK SC"/>
              </a:rPr>
              <a:t>内容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0222992" y="1664208"/>
            <a:ext cx="1408176" cy="420624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314432" y="1664208"/>
            <a:ext cx="1225296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FFFFF"/>
                </a:solidFill>
                <a:latin typeface="Noto Sans CJK SC"/>
              </a:rPr>
              <a:t>可用工具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108192" y="2084832"/>
            <a:ext cx="1371600" cy="512064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199632" y="2084832"/>
            <a:ext cx="118872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L0 公开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479792" y="2084832"/>
            <a:ext cx="2743200" cy="512064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571232" y="2084832"/>
            <a:ext cx="256032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已公开产品介绍、通用技术资料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0222992" y="2084832"/>
            <a:ext cx="1408176" cy="512064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10314432" y="2084832"/>
            <a:ext cx="1225296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全部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108192" y="2596896"/>
            <a:ext cx="1371600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199632" y="2596896"/>
            <a:ext cx="118872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L1 内部</a:t>
            </a:r>
          </a:p>
        </p:txBody>
      </p:sp>
      <p:sp>
        <p:nvSpPr>
          <p:cNvPr id="32" name="Rectangle 31"/>
          <p:cNvSpPr/>
          <p:nvPr/>
        </p:nvSpPr>
        <p:spPr>
          <a:xfrm>
            <a:off x="7479792" y="2596896"/>
            <a:ext cx="2743200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571232" y="2596896"/>
            <a:ext cx="256032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内部文档、非客户设计稿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0222992" y="2596896"/>
            <a:ext cx="1408176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10314432" y="2596896"/>
            <a:ext cx="1225296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5A6270"/>
                </a:solidFill>
                <a:latin typeface="Noto Sans CJK SC"/>
              </a:rPr>
              <a:t>全部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108192" y="3108960"/>
            <a:ext cx="1371600" cy="512064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199632" y="3108960"/>
            <a:ext cx="118872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D97A2B"/>
                </a:solidFill>
                <a:latin typeface="Noto Sans CJK SC"/>
              </a:rPr>
              <a:t>L2 客户相关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479792" y="3108960"/>
            <a:ext cx="2743200" cy="512064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7571232" y="3108960"/>
            <a:ext cx="256032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D97A2B"/>
                </a:solidFill>
                <a:latin typeface="Noto Sans CJK SC"/>
              </a:rPr>
              <a:t>项目方案、投标文件、客户需求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0222992" y="3108960"/>
            <a:ext cx="1408176" cy="512064"/>
          </a:xfrm>
          <a:prstGeom prst="rect">
            <a:avLst/>
          </a:prstGeom>
          <a:solidFill>
            <a:srgbClr val="F2F4F7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10314432" y="3108960"/>
            <a:ext cx="1225296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D97A2B"/>
                </a:solidFill>
                <a:latin typeface="Noto Sans CJK SC"/>
              </a:rPr>
              <a:t>仅本地/私有化</a:t>
            </a:r>
          </a:p>
        </p:txBody>
      </p:sp>
      <p:sp>
        <p:nvSpPr>
          <p:cNvPr id="42" name="Rectangle 41"/>
          <p:cNvSpPr/>
          <p:nvPr/>
        </p:nvSpPr>
        <p:spPr>
          <a:xfrm>
            <a:off x="6108192" y="3621024"/>
            <a:ext cx="1371600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6199632" y="3621024"/>
            <a:ext cx="118872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D97A2B"/>
                </a:solidFill>
                <a:latin typeface="Noto Sans CJK SC"/>
              </a:rPr>
              <a:t>L3 敏感</a:t>
            </a:r>
          </a:p>
        </p:txBody>
      </p:sp>
      <p:sp>
        <p:nvSpPr>
          <p:cNvPr id="44" name="Rectangle 43"/>
          <p:cNvSpPr/>
          <p:nvPr/>
        </p:nvSpPr>
        <p:spPr>
          <a:xfrm>
            <a:off x="7479792" y="3621024"/>
            <a:ext cx="2743200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7571232" y="3621024"/>
            <a:ext cx="256032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D97A2B"/>
                </a:solidFill>
                <a:latin typeface="Noto Sans CJK SC"/>
              </a:rPr>
              <a:t>高校真实数据、源码、凭据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0222992" y="3621024"/>
            <a:ext cx="1408176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10314432" y="3621024"/>
            <a:ext cx="1225296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D97A2B"/>
                </a:solidFill>
                <a:latin typeface="Noto Sans CJK SC"/>
              </a:rPr>
              <a:t>禁止外部工具</a:t>
            </a:r>
          </a:p>
        </p:txBody>
      </p:sp>
      <p:sp>
        <p:nvSpPr>
          <p:cNvPr id="48" name="Rectangle 47"/>
          <p:cNvSpPr/>
          <p:nvPr/>
        </p:nvSpPr>
        <p:spPr>
          <a:xfrm>
            <a:off x="6108192" y="4114800"/>
            <a:ext cx="5522976" cy="1170432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382512" y="4261104"/>
            <a:ext cx="50292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E0B68A"/>
                </a:solidFill>
                <a:latin typeface="Noto Sans CJK SC"/>
              </a:rPr>
              <a:t>这一页同时是提案的防护栏</a:t>
            </a: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FFFFFF"/>
                </a:solidFill>
                <a:latin typeface="Noto Sans CJK SC"/>
              </a:rPr>
              <a:t>公司对外承诺等保三级与全链路安全管控。全员推 AI 工具而无数据分级，风险是真实高校数据、源码、投标文件被贴入第三方模型。任一发生即为合规事故，足以使试点中止。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66928" y="6327648"/>
            <a:ext cx="110642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950" b="0">
                <a:solidFill>
                  <a:srgbClr val="9AA2B0"/>
                </a:solidFill>
                <a:latin typeface="Noto Sans CJK SC"/>
              </a:rPr>
              <a:t>违规处理流程：待定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24128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237744"/>
            <a:ext cx="9144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2600" b="1">
                <a:solidFill>
                  <a:srgbClr val="7E93B8"/>
                </a:solidFill>
                <a:latin typeface="Noto Sans CJK SC"/>
              </a:rPr>
              <a:t>08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98448" y="201168"/>
            <a:ext cx="8778240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2400" b="1">
                <a:solidFill>
                  <a:srgbClr val="FFFFFF"/>
                </a:solidFill>
                <a:latin typeface="Noto Sans CJK SC"/>
              </a:rPr>
              <a:t>请老板确认的事项</a:t>
            </a:r>
          </a:p>
          <a:p>
            <a:pPr algn="l">
              <a:lnSpc>
                <a:spcPct val="125000"/>
              </a:lnSpc>
              <a:spcBef>
                <a:spcPts val="300"/>
              </a:spcBef>
              <a:spcAft>
                <a:spcPts val="400"/>
              </a:spcAft>
            </a:pPr>
            <a:r>
              <a:rPr sz="1150" b="0">
                <a:solidFill>
                  <a:srgbClr val="A8BAD8"/>
                </a:solidFill>
                <a:latin typeface="Noto Sans CJK SC"/>
              </a:rPr>
              <a:t>确认后本周内启动第 1 周基线测量</a:t>
            </a:r>
          </a:p>
        </p:txBody>
      </p:sp>
      <p:sp>
        <p:nvSpPr>
          <p:cNvPr id="5" name="Rectangle 4"/>
          <p:cNvSpPr/>
          <p:nvPr/>
        </p:nvSpPr>
        <p:spPr>
          <a:xfrm>
            <a:off x="566928" y="1371600"/>
            <a:ext cx="11064240" cy="914400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66928" y="1371600"/>
            <a:ext cx="54864" cy="914400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59105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2000" b="1">
                <a:solidFill>
                  <a:srgbClr val="D97A2B"/>
                </a:solidFill>
                <a:latin typeface="Noto Sans CJK SC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81328" y="1536192"/>
            <a:ext cx="98755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sz="1500" b="1">
                <a:solidFill>
                  <a:srgbClr val="1B2A4A"/>
                </a:solidFill>
                <a:latin typeface="Noto Sans CJK SC"/>
              </a:rPr>
              <a:t>批准试点范围与工时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重点人员 __ 人 × 4 周 ≈ 6 人日；全员阶段一 1 小时</a:t>
            </a:r>
          </a:p>
        </p:txBody>
      </p:sp>
      <p:sp>
        <p:nvSpPr>
          <p:cNvPr id="9" name="Rectangle 8"/>
          <p:cNvSpPr/>
          <p:nvPr/>
        </p:nvSpPr>
        <p:spPr>
          <a:xfrm>
            <a:off x="566928" y="2414015"/>
            <a:ext cx="11064240" cy="914400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2414015"/>
            <a:ext cx="54864" cy="914400"/>
          </a:xfrm>
          <a:prstGeom prst="rect">
            <a:avLst/>
          </a:prstGeom>
          <a:solidFill>
            <a:srgbClr val="D97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4400" y="2633471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2000" b="1">
                <a:solidFill>
                  <a:srgbClr val="D97A2B"/>
                </a:solidFill>
                <a:latin typeface="Noto Sans CJK SC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81328" y="2578607"/>
            <a:ext cx="98755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sz="1500" b="1">
                <a:solidFill>
                  <a:srgbClr val="1B2A4A"/>
                </a:solidFill>
                <a:latin typeface="Noto Sans CJK SC"/>
              </a:rPr>
              <a:t>指定试点载体项目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需为正在进行、可取得工时数据的真实项目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66928" y="3456430"/>
            <a:ext cx="11064240" cy="914400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66928" y="3456430"/>
            <a:ext cx="54864" cy="914400"/>
          </a:xfrm>
          <a:prstGeom prst="rect">
            <a:avLst/>
          </a:prstGeom>
          <a:solidFill>
            <a:srgbClr val="2E5C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14400" y="367588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2000" b="1">
                <a:solidFill>
                  <a:srgbClr val="2E5C9A"/>
                </a:solidFill>
                <a:latin typeface="Noto Sans CJK SC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81328" y="3621022"/>
            <a:ext cx="98755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sz="1500" b="1">
                <a:solidFill>
                  <a:srgbClr val="1B2A4A"/>
                </a:solidFill>
                <a:latin typeface="Noto Sans CJK SC"/>
              </a:rPr>
              <a:t>批准工具预算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__ / 月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66928" y="4498845"/>
            <a:ext cx="11064240" cy="914400"/>
          </a:xfrm>
          <a:prstGeom prst="rect">
            <a:avLst/>
          </a:prstGeom>
          <a:solidFill>
            <a:srgbClr val="FFFFFF"/>
          </a:solidFill>
          <a:ln w="9525">
            <a:solidFill>
              <a:srgbClr val="D8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66928" y="4498845"/>
            <a:ext cx="54864" cy="914400"/>
          </a:xfrm>
          <a:prstGeom prst="rect">
            <a:avLst/>
          </a:prstGeom>
          <a:solidFill>
            <a:srgbClr val="2E5C9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14400" y="4718301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2000" b="1">
                <a:solidFill>
                  <a:srgbClr val="2E5C9A"/>
                </a:solidFill>
                <a:latin typeface="Noto Sans CJK SC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81328" y="4663437"/>
            <a:ext cx="98755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sz="1500" b="1">
                <a:solidFill>
                  <a:srgbClr val="1B2A4A"/>
                </a:solidFill>
                <a:latin typeface="Noto Sans CJK SC"/>
              </a:rPr>
              <a:t>认可数据红线制度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1150" b="0">
                <a:solidFill>
                  <a:srgbClr val="5A6270"/>
                </a:solidFill>
                <a:latin typeface="Noto Sans CJK SC"/>
              </a:rPr>
              <a:t>L0–L3 分级与工具白名单，违规处理流程需配套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66928" y="5577840"/>
            <a:ext cx="11064240" cy="749808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41248" y="5705856"/>
            <a:ext cx="1060704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FFFFFF"/>
                </a:solidFill>
                <a:latin typeface="Noto Sans CJK SC"/>
              </a:rPr>
              <a:t>四周后交付：两组效率数字 + 一份产品缺陷清单 + 一批可复用资产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