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68" r:id="rId17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8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24" d="100"/>
          <a:sy n="124" d="100"/>
        </p:scale>
        <p:origin x="-1512" y="-112"/>
      </p:cViewPr>
      <p:guideLst>
        <p:guide orient="horz" pos="214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943" y="1143000"/>
            <a:ext cx="5486114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9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9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9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9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51560" y="2176272"/>
            <a:ext cx="10332720" cy="15386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lang="zh-CN" sz="4600" b="1">
                <a:solidFill>
                  <a:srgbClr val="FFFFFF"/>
                </a:solidFill>
                <a:latin typeface="Noto Sans CJK SC"/>
              </a:rPr>
              <a:t>华腾养虾记</a:t>
            </a:r>
            <a:r>
              <a:rPr lang="en-US" altLang="zh-CN" sz="4600" b="1">
                <a:solidFill>
                  <a:srgbClr val="FFFFFF"/>
                </a:solidFill>
                <a:latin typeface="Noto Sans CJK SC"/>
              </a:rPr>
              <a:t>（</a:t>
            </a:r>
            <a:r>
              <a:rPr lang="zh-CN" sz="4600" b="1">
                <a:solidFill>
                  <a:srgbClr val="FFFFFF"/>
                </a:solidFill>
                <a:latin typeface="Noto Sans CJK SC"/>
              </a:rPr>
              <a:t>一</a:t>
            </a:r>
            <a:r>
              <a:rPr lang="en-US" altLang="zh-CN" sz="4600" b="1">
                <a:solidFill>
                  <a:srgbClr val="FFFFFF"/>
                </a:solidFill>
                <a:latin typeface="Noto Sans CJK SC"/>
              </a:rPr>
              <a:t>）</a:t>
            </a:r>
            <a:endParaRPr sz="46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</a:pPr>
            <a:r>
              <a:rPr sz="3000" b="1">
                <a:solidFill>
                  <a:srgbClr val="D5DFEF"/>
                </a:solidFill>
                <a:latin typeface="Noto Sans CJK SC"/>
              </a:rPr>
              <a:t>打造属于你自己的数字员工</a:t>
            </a:r>
            <a:endParaRPr sz="3000" b="1">
              <a:solidFill>
                <a:srgbClr val="D5DFEF"/>
              </a:solidFill>
              <a:latin typeface="Noto Sans CJK SC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51560" y="4224528"/>
            <a:ext cx="2011680" cy="32004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4572000"/>
            <a:ext cx="1005840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800"/>
              </a:spcAft>
            </a:pPr>
            <a:r>
              <a:rPr sz="1400" b="1">
                <a:solidFill>
                  <a:srgbClr val="E0B68A"/>
                </a:solidFill>
                <a:latin typeface="Noto Sans CJK SC"/>
              </a:rPr>
              <a:t>今天讲清三件事</a:t>
            </a:r>
            <a:endParaRPr sz="1400" b="1">
              <a:solidFill>
                <a:srgbClr val="E0B68A"/>
              </a:solidFill>
              <a:latin typeface="Noto Sans CJK SC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0">
                <a:solidFill>
                  <a:srgbClr val="B8C8E4"/>
                </a:solidFill>
                <a:latin typeface="Noto Sans CJK SC"/>
              </a:rPr>
              <a:t>数字员工是什么　·　怎么让它懂你　·　你回去做什么</a:t>
            </a:r>
            <a:endParaRPr sz="1600" b="0">
              <a:solidFill>
                <a:srgbClr val="B8C8E4"/>
              </a:solidFill>
              <a:latin typeface="Noto Sans CJK SC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51560" y="5943600"/>
            <a:ext cx="10058400" cy="2305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8EA5CC"/>
                </a:solidFill>
                <a:latin typeface="Noto Sans CJK SC"/>
              </a:rPr>
              <a:t>|　全员参加，无需提前准备</a:t>
            </a:r>
            <a:endParaRPr sz="1200" b="0">
              <a:solidFill>
                <a:srgbClr val="8EA5CC"/>
              </a:solidFill>
              <a:latin typeface="Noto Sans CJK S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4 章</a:t>
            </a:r>
            <a:endParaRPr sz="1200" b="1">
              <a:solidFill>
                <a:srgbClr val="E0B68A"/>
              </a:solidFill>
              <a:latin typeface="Noto Sans CJK S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534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现在动手：三件事</a:t>
            </a:r>
            <a:endParaRPr sz="23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不用装 OpenClaw 也能做，WorkBuddy 助理里一样填</a:t>
            </a:r>
            <a:endParaRPr sz="110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928" y="1298448"/>
            <a:ext cx="1106424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298448"/>
            <a:ext cx="54864" cy="141732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1773936"/>
            <a:ext cx="5486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>
                <a:solidFill>
                  <a:srgbClr val="2E5C9A"/>
                </a:solidFill>
                <a:latin typeface="Noto Sans CJK SC"/>
              </a:rPr>
              <a:t>1</a:t>
            </a:r>
            <a:endParaRPr sz="2200" b="1">
              <a:solidFill>
                <a:srgbClr val="2E5C9A"/>
              </a:solidFill>
              <a:latin typeface="Noto Sans CJK SC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0200" y="1481328"/>
            <a:ext cx="978408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600" b="1">
                <a:solidFill>
                  <a:srgbClr val="1B2A4A"/>
                </a:solidFill>
                <a:latin typeface="Noto Sans CJK SC"/>
              </a:rPr>
              <a:t>写你自己的 USER.md</a:t>
            </a:r>
            <a:endParaRPr sz="16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你是谁 · 负责什么 · 手上在做的项目 · 你的偏好 · 你的雷区</a:t>
            </a:r>
            <a:endParaRPr sz="1150" b="0">
              <a:solidFill>
                <a:srgbClr val="5A6270"/>
              </a:solidFill>
              <a:latin typeface="Noto Sans CJK SC"/>
            </a:endParaRP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49CAA"/>
                </a:solidFill>
                <a:latin typeface="Noto Sans CJK SC"/>
              </a:rPr>
              <a:t>例：我负责测试，主要做流程引擎模块。给我结论先行，别写长段落。不确定的地方必须标出来。</a:t>
            </a:r>
            <a:endParaRPr sz="110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6928" y="2816352"/>
            <a:ext cx="1106424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2816352"/>
            <a:ext cx="54864" cy="141732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32688" y="3291840"/>
            <a:ext cx="5486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>
                <a:solidFill>
                  <a:srgbClr val="2E5C9A"/>
                </a:solidFill>
                <a:latin typeface="Noto Sans CJK SC"/>
              </a:rPr>
              <a:t>2</a:t>
            </a:r>
            <a:endParaRPr sz="2200" b="1">
              <a:solidFill>
                <a:srgbClr val="2E5C9A"/>
              </a:solidFill>
              <a:latin typeface="Noto Sans CJK S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00200" y="2999232"/>
            <a:ext cx="978408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600" b="1">
                <a:solidFill>
                  <a:srgbClr val="1B2A4A"/>
                </a:solidFill>
                <a:latin typeface="Noto Sans CJK SC"/>
              </a:rPr>
              <a:t>定三条你自己的规矩</a:t>
            </a:r>
            <a:endParaRPr sz="16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写进文件，以后每次都生效</a:t>
            </a:r>
            <a:endParaRPr sz="1150" b="0">
              <a:solidFill>
                <a:srgbClr val="5A6270"/>
              </a:solidFill>
              <a:latin typeface="Noto Sans CJK SC"/>
            </a:endParaRP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49CAA"/>
                </a:solidFill>
                <a:latin typeface="Noto Sans CJK SC"/>
              </a:rPr>
              <a:t>例：① 回复用中文　② 先给结论再给理由　③ 你不确定的必须说不确定，不许猜</a:t>
            </a:r>
            <a:endParaRPr sz="110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6928" y="4334256"/>
            <a:ext cx="1106424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66928" y="4334256"/>
            <a:ext cx="54864" cy="141732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2688" y="4809744"/>
            <a:ext cx="5486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>
                <a:solidFill>
                  <a:srgbClr val="D97A2B"/>
                </a:solidFill>
                <a:latin typeface="Noto Sans CJK SC"/>
              </a:rPr>
              <a:t>3</a:t>
            </a:r>
            <a:endParaRPr sz="22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00200" y="4517136"/>
            <a:ext cx="978408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600" b="1">
                <a:solidFill>
                  <a:srgbClr val="1B2A4A"/>
                </a:solidFill>
                <a:latin typeface="Noto Sans CJK SC"/>
              </a:rPr>
              <a:t>让它读一份你手上的真实文档</a:t>
            </a:r>
            <a:endParaRPr sz="16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看它是不是真懂了你的业务</a:t>
            </a:r>
            <a:endParaRPr sz="1150" b="0">
              <a:solidFill>
                <a:srgbClr val="5A6270"/>
              </a:solidFill>
              <a:latin typeface="Noto Sans CJK SC"/>
            </a:endParaRP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49CAA"/>
                </a:solidFill>
                <a:latin typeface="Noto Sans CJK SC"/>
              </a:rPr>
              <a:t>注意：只用 L0 / L1 级别的文档。这一条最容易出现「哇」的时刻，因为那是你自己的东西。</a:t>
            </a:r>
            <a:endParaRPr sz="110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6928" y="5943600"/>
            <a:ext cx="11064240" cy="658368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66928" y="5943600"/>
            <a:ext cx="54864" cy="658368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59536" y="6062472"/>
            <a:ext cx="10515600" cy="4389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带走的东西</a:t>
            </a:r>
            <a:endParaRPr sz="135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散会时，你手上应该有一份写着你自己名字、你自己规矩的配置文件。这就是你的数字员工的第一天。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5 章</a:t>
            </a:r>
            <a:endParaRPr sz="1200" b="1">
              <a:solidFill>
                <a:srgbClr val="E0B68A"/>
              </a:solidFill>
              <a:latin typeface="Noto Sans CJK S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回去做什么：实践题目</a:t>
            </a:r>
            <a:endParaRPr sz="23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全员一道，报名者进重点轨</a:t>
            </a:r>
            <a:endParaRPr sz="110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6928" y="1188720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>
                <a:solidFill>
                  <a:srgbClr val="1B2A4A"/>
                </a:solidFill>
                <a:latin typeface="Noto Sans CJK SC"/>
              </a:rPr>
              <a:t>全员作业：完成刚才那三件事，两周后带一个真实场景来分享。</a:t>
            </a:r>
            <a:endParaRPr sz="1400" b="1">
              <a:solidFill>
                <a:srgbClr val="1B2A4A"/>
              </a:solidFill>
              <a:latin typeface="Noto Sans CJK S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6928" y="1664208"/>
            <a:ext cx="1106424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>
                <a:solidFill>
                  <a:srgbClr val="D97A2B"/>
                </a:solidFill>
                <a:latin typeface="Noto Sans CJK SC"/>
              </a:rPr>
              <a:t>报名者（重点轨）：每人认领一道题，四周只打这一道</a:t>
            </a:r>
            <a:endParaRPr sz="135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6928" y="2048256"/>
            <a:ext cx="109728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9224" y="2048256"/>
            <a:ext cx="93268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角色</a:t>
            </a:r>
            <a:endParaRPr sz="105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64208" y="2048256"/>
            <a:ext cx="242316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746504" y="2048256"/>
            <a:ext cx="225856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题目</a:t>
            </a:r>
            <a:endParaRPr sz="105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87368" y="2048256"/>
            <a:ext cx="470916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69664" y="2048256"/>
            <a:ext cx="454456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输入 → 输出</a:t>
            </a:r>
            <a:endParaRPr sz="105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796528" y="2048256"/>
            <a:ext cx="283464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78824" y="2048256"/>
            <a:ext cx="267004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产出的资产</a:t>
            </a:r>
            <a:endParaRPr sz="105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66928" y="2450592"/>
            <a:ext cx="109728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9224" y="2450592"/>
            <a:ext cx="93268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产品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64208" y="2450592"/>
            <a:ext cx="242316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746504" y="2450592"/>
            <a:ext cx="225856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需求转事项规范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087368" y="2450592"/>
            <a:ext cx="470916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169664" y="2450592"/>
            <a:ext cx="454456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会议纪要 / 原始需求 → 字段清单 + 流程节点 + 权限矩阵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796528" y="2450592"/>
            <a:ext cx="283464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878824" y="2450592"/>
            <a:ext cx="267004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规范生成 prompt + 模板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66928" y="3017520"/>
            <a:ext cx="10972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9224" y="3017520"/>
            <a:ext cx="93268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设计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664208" y="3017520"/>
            <a:ext cx="24231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746504" y="3017520"/>
            <a:ext cx="225856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设计稿转组件映射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087368" y="3017520"/>
            <a:ext cx="47091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169664" y="3017520"/>
            <a:ext cx="454456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页面设计稿 → 现有组件可覆盖部分 + 需新开发清单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8796528" y="3017520"/>
            <a:ext cx="283464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878824" y="3017520"/>
            <a:ext cx="267004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映射规则 + 占比实测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66928" y="3584448"/>
            <a:ext cx="109728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9224" y="3584448"/>
            <a:ext cx="93268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研发</a:t>
            </a:r>
            <a:endParaRPr sz="105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664208" y="3584448"/>
            <a:ext cx="242316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746504" y="3584448"/>
            <a:ext cx="225856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事项规范转 schema</a:t>
            </a:r>
            <a:endParaRPr sz="105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087368" y="3584448"/>
            <a:ext cx="470916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169664" y="3584448"/>
            <a:ext cx="454456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事项规范 → amis schema + 流程定义</a:t>
            </a:r>
            <a:endParaRPr sz="105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796528" y="3584448"/>
            <a:ext cx="283464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878824" y="3584448"/>
            <a:ext cx="267004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转换 skill（最高价值）</a:t>
            </a:r>
            <a:endParaRPr sz="105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66928" y="4151376"/>
            <a:ext cx="10972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49224" y="4151376"/>
            <a:ext cx="93268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测试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664208" y="4151376"/>
            <a:ext cx="24231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1746504" y="4151376"/>
            <a:ext cx="225856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规范转测试用例集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087368" y="4151376"/>
            <a:ext cx="470916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4169664" y="4151376"/>
            <a:ext cx="454456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事项规范 → 正常 / 边界 / 异常 / 权限用例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796528" y="4151376"/>
            <a:ext cx="283464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878824" y="4151376"/>
            <a:ext cx="267004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用例生成 skill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66928" y="4718304"/>
            <a:ext cx="109728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49224" y="4718304"/>
            <a:ext cx="93268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实施</a:t>
            </a:r>
            <a:endParaRPr sz="105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664208" y="4718304"/>
            <a:ext cx="242316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1746504" y="4718304"/>
            <a:ext cx="225856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同类事项跨校复配</a:t>
            </a:r>
            <a:endParaRPr sz="105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087368" y="4718304"/>
            <a:ext cx="470916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4169664" y="4718304"/>
            <a:ext cx="454456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A 校已配事项 + B 校差异 → B 校配置方案</a:t>
            </a:r>
            <a:endParaRPr sz="105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8796528" y="4718304"/>
            <a:ext cx="2834640" cy="56692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878824" y="4718304"/>
            <a:ext cx="267004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复配 skill（最易出数字）</a:t>
            </a:r>
            <a:endParaRPr sz="105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66928" y="5102352"/>
            <a:ext cx="11064240" cy="658368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566928" y="5102352"/>
            <a:ext cx="54864" cy="658368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859536" y="5221224"/>
            <a:ext cx="10515600" cy="4389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为什么每人只打一道</a:t>
            </a:r>
            <a:endParaRPr sz="135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打三道会三道都浅。宁可一道打透，产出一个别人能直接拿去用的东西。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66928" y="5888736"/>
            <a:ext cx="11064240" cy="566928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59536" y="5998464"/>
            <a:ext cx="105156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FFFFFF"/>
                </a:solidFill>
                <a:latin typeface="Noto Sans CJK SC"/>
              </a:rPr>
              <a:t>设计与研发的题目锁定 amis 这条线 —— 前端有多套技术栈，一套规则通吃不了。</a:t>
            </a:r>
            <a:endParaRPr sz="1250" b="1">
              <a:solidFill>
                <a:srgbClr val="FFFFFF"/>
              </a:solidFill>
              <a:latin typeface="Noto Sans CJK S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5 章</a:t>
            </a:r>
            <a:endParaRPr sz="1200" b="1">
              <a:solidFill>
                <a:srgbClr val="E0B68A"/>
              </a:solidFill>
              <a:latin typeface="Noto Sans CJK S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三条规则，比题目本身更重要</a:t>
            </a:r>
            <a:endParaRPr sz="23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不讲清这三条，四周后我们手上什么都没有</a:t>
            </a:r>
            <a:endParaRPr sz="110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928" y="1316736"/>
            <a:ext cx="11064240" cy="148132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316736"/>
            <a:ext cx="54864" cy="1481328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1828800"/>
            <a:ext cx="5486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>
                <a:solidFill>
                  <a:srgbClr val="D97A2B"/>
                </a:solidFill>
                <a:latin typeface="Noto Sans CJK SC"/>
              </a:rPr>
              <a:t>1</a:t>
            </a:r>
            <a:endParaRPr sz="22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0200" y="1517904"/>
            <a:ext cx="9784080" cy="11338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1B2A4A"/>
                </a:solidFill>
                <a:latin typeface="Noto Sans CJK SC"/>
              </a:rPr>
              <a:t>先做一次「不用 AI」的基线</a:t>
            </a:r>
            <a:endParaRPr sz="16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在开始用 AI 之前，先照老办法做一次，记下花了多久。</a:t>
            </a:r>
            <a:endParaRPr sz="1150" b="0">
              <a:solidFill>
                <a:srgbClr val="5A6270"/>
              </a:solidFill>
              <a:latin typeface="Noto Sans CJK SC"/>
            </a:endParaRP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49CAA"/>
                </a:solidFill>
                <a:latin typeface="Noto Sans CJK SC"/>
              </a:rPr>
              <a:t>没有基线，四周后只有感觉，没有数字。登记三个字段：是否使用 AI / 实际工时 / 是否需要研发协助。</a:t>
            </a:r>
            <a:endParaRPr sz="110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6928" y="2898648"/>
            <a:ext cx="11064240" cy="148132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2898648"/>
            <a:ext cx="54864" cy="1481328"/>
          </a:xfrm>
          <a:prstGeom prst="rect">
            <a:avLst/>
          </a:prstGeom>
          <a:solidFill>
            <a:srgbClr val="2E7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32688" y="3410712"/>
            <a:ext cx="5486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>
                <a:solidFill>
                  <a:srgbClr val="2E7D5B"/>
                </a:solidFill>
                <a:latin typeface="Noto Sans CJK SC"/>
              </a:rPr>
              <a:t>2</a:t>
            </a:r>
            <a:endParaRPr sz="220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00200" y="3099816"/>
            <a:ext cx="9784080" cy="11338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1B2A4A"/>
                </a:solidFill>
                <a:latin typeface="Noto Sans CJK SC"/>
              </a:rPr>
              <a:t>允许宣布失败</a:t>
            </a:r>
            <a:endParaRPr sz="16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有些题目现在的 AI 确实做不好。诚实说「这条路不通，原因是 X」，价值等于成功。</a:t>
            </a:r>
            <a:endParaRPr sz="1150" b="0">
              <a:solidFill>
                <a:srgbClr val="5A6270"/>
              </a:solidFill>
              <a:latin typeface="Noto Sans CJK SC"/>
            </a:endParaRP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49CAA"/>
                </a:solidFill>
                <a:latin typeface="Noto Sans CJK SC"/>
              </a:rPr>
              <a:t>它省下其他人的时间，也告诉公司智能体工厂该往哪里补。分享会上会有「翻车奖」——说实话是被鼓励的。</a:t>
            </a:r>
            <a:endParaRPr sz="110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6928" y="4480560"/>
            <a:ext cx="11064240" cy="148132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66928" y="4480560"/>
            <a:ext cx="54864" cy="1481328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2688" y="4992624"/>
            <a:ext cx="5486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200" b="1">
                <a:solidFill>
                  <a:srgbClr val="2E5C9A"/>
                </a:solidFill>
                <a:latin typeface="Noto Sans CJK SC"/>
              </a:rPr>
              <a:t>3</a:t>
            </a:r>
            <a:endParaRPr sz="2200" b="1">
              <a:solidFill>
                <a:srgbClr val="2E5C9A"/>
              </a:solidFill>
              <a:latin typeface="Noto Sans CJK SC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00200" y="4681728"/>
            <a:ext cx="97840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1B2A4A"/>
                </a:solidFill>
                <a:latin typeface="Noto Sans CJK SC"/>
              </a:rPr>
              <a:t>交作业交「件」，不交心得</a:t>
            </a:r>
            <a:endParaRPr sz="16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可以直接复制运行的东西：</a:t>
            </a:r>
            <a:r>
              <a:rPr lang="zh-CN" sz="1150" b="0">
                <a:solidFill>
                  <a:srgbClr val="5A6270"/>
                </a:solidFill>
                <a:latin typeface="Noto Sans CJK SC"/>
              </a:rPr>
              <a:t>数字员工的智能型</a:t>
            </a:r>
            <a:r>
              <a:rPr lang="en-US" altLang="zh-CN" sz="1150" b="0">
                <a:solidFill>
                  <a:srgbClr val="5A6270"/>
                </a:solidFill>
                <a:latin typeface="Noto Sans CJK SC"/>
              </a:rPr>
              <a:t>/</a:t>
            </a:r>
            <a:r>
              <a:rPr sz="1150" b="0">
                <a:solidFill>
                  <a:srgbClr val="5A6270"/>
                </a:solidFill>
                <a:latin typeface="Noto Sans CJK SC"/>
              </a:rPr>
              <a:t>skill / 工作流 / prompt / 模板。</a:t>
            </a:r>
            <a:endParaRPr sz="1150" b="0">
              <a:solidFill>
                <a:srgbClr val="5A6270"/>
              </a:solidFill>
              <a:latin typeface="Noto Sans CJK SC"/>
            </a:endParaRP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949CAA"/>
                </a:solidFill>
                <a:latin typeface="Noto Sans CJK SC"/>
              </a:rPr>
              <a:t>附一句话：解决什么场景、省多少时间。心得体会类文档不计入资产。</a:t>
            </a:r>
            <a:endParaRPr sz="110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6928" y="6108192"/>
            <a:ext cx="11064240" cy="475488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9536" y="6227064"/>
            <a:ext cx="1051560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E0B68A"/>
                </a:solidFill>
                <a:latin typeface="Noto Sans CJK SC"/>
              </a:rPr>
              <a:t>一句话：我们要的不是「大家都试过了」，是「省下的时间能被算出来」</a:t>
            </a:r>
            <a:endParaRPr sz="1350" b="1">
              <a:solidFill>
                <a:srgbClr val="E0B68A"/>
              </a:solidFill>
              <a:latin typeface="Noto Sans CJK S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5 章</a:t>
            </a:r>
            <a:endParaRPr sz="1200" b="1">
              <a:solidFill>
                <a:srgbClr val="E0B68A"/>
              </a:solidFill>
              <a:latin typeface="Noto Sans CJK S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2773" y="182880"/>
            <a:ext cx="78638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三条规则，比题目本身更重要</a:t>
            </a:r>
            <a:endParaRPr sz="23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不讲清这三条，四周后我们手上什么都没有</a:t>
            </a:r>
            <a:endParaRPr sz="110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1120" y="3298825"/>
            <a:ext cx="1219263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5400"/>
              <a:t>接下来是实际操作环节</a:t>
            </a:r>
            <a:r>
              <a:rPr lang="en-US" altLang="zh-CN" sz="5400"/>
              <a:t>，</a:t>
            </a:r>
            <a:r>
              <a:rPr lang="zh-CN" altLang="en-US" sz="5400"/>
              <a:t>别眨眼</a:t>
            </a:r>
            <a:r>
              <a:rPr lang="en-US" altLang="zh-CN" sz="5400"/>
              <a:t>......</a:t>
            </a:r>
            <a:endParaRPr lang="en-US" altLang="zh-CN" sz="5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收尾</a:t>
            </a:r>
            <a:endParaRPr sz="1200" b="1">
              <a:solidFill>
                <a:srgbClr val="E0B68A"/>
              </a:solidFill>
              <a:latin typeface="Noto Sans CJK S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散会之后</a:t>
            </a:r>
            <a:endParaRPr sz="23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第一期最大的损耗不在会上，在会后三天</a:t>
            </a:r>
            <a:endParaRPr sz="110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928" y="1316736"/>
            <a:ext cx="11064240" cy="109728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316736"/>
            <a:ext cx="54864" cy="109728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1517904"/>
            <a:ext cx="36576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700" b="1">
                <a:solidFill>
                  <a:srgbClr val="1B2A4A"/>
                </a:solidFill>
                <a:latin typeface="Noto Sans CJK SC"/>
              </a:rPr>
              <a:t>一个群</a:t>
            </a:r>
            <a:endParaRPr sz="17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2E5C9A"/>
                </a:solidFill>
                <a:latin typeface="Noto Sans CJK SC"/>
              </a:rPr>
              <a:t>卡住随时问</a:t>
            </a:r>
            <a:endParaRPr sz="1200" b="1">
              <a:solidFill>
                <a:srgbClr val="2E5C9A"/>
              </a:solidFill>
              <a:latin typeface="Noto Sans CJK SC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37760" y="1664208"/>
            <a:ext cx="64008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把安装、配置、用法的问题都扔进去，别自己憋着。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6928" y="2505456"/>
            <a:ext cx="11064240" cy="109728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2505456"/>
            <a:ext cx="54864" cy="109728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32688" y="2706624"/>
            <a:ext cx="3657600" cy="5378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700" b="1">
                <a:solidFill>
                  <a:srgbClr val="1B2A4A"/>
                </a:solidFill>
                <a:latin typeface="Noto Sans CJK SC"/>
              </a:rPr>
              <a:t>固定答疑时段</a:t>
            </a:r>
            <a:endParaRPr sz="17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2E5C9A"/>
                </a:solidFill>
                <a:latin typeface="Noto Sans CJK SC"/>
              </a:rPr>
              <a:t>每周</a:t>
            </a:r>
            <a:r>
              <a:rPr lang="zh-CN" sz="1200" b="1">
                <a:solidFill>
                  <a:srgbClr val="2E5C9A"/>
                </a:solidFill>
                <a:latin typeface="Noto Sans CJK SC"/>
              </a:rPr>
              <a:t>五</a:t>
            </a:r>
            <a:r>
              <a:rPr sz="1200" b="1">
                <a:solidFill>
                  <a:srgbClr val="2E5C9A"/>
                </a:solidFill>
                <a:latin typeface="Noto Sans CJK SC"/>
              </a:rPr>
              <a:t>下午30 分钟</a:t>
            </a:r>
            <a:endParaRPr sz="1200" b="1">
              <a:solidFill>
                <a:srgbClr val="2E5C9A"/>
              </a:solidFill>
              <a:latin typeface="Noto Sans CJK S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37760" y="2852928"/>
            <a:ext cx="64008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想装 OpenClaw 的、积分用光的、题目卡住的，来这两个时段。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6928" y="3694176"/>
            <a:ext cx="11064240" cy="109728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66928" y="3694176"/>
            <a:ext cx="54864" cy="109728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2688" y="3895344"/>
            <a:ext cx="36576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700" b="1">
                <a:solidFill>
                  <a:srgbClr val="1B2A4A"/>
                </a:solidFill>
                <a:latin typeface="Noto Sans CJK SC"/>
              </a:rPr>
              <a:t>一个 deadline</a:t>
            </a:r>
            <a:endParaRPr sz="17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两周后第一次分享</a:t>
            </a:r>
            <a:endParaRPr sz="12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37760" y="4041648"/>
            <a:ext cx="64008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每人带一个真实场景。没有 deadline 的培训等于没培训。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6928" y="4956048"/>
            <a:ext cx="11064240" cy="932688"/>
          </a:xfrm>
          <a:prstGeom prst="rect">
            <a:avLst/>
          </a:prstGeom>
          <a:solidFill>
            <a:srgbClr val="FDF4EC"/>
          </a:solidFill>
          <a:ln w="9525">
            <a:solidFill>
              <a:srgbClr val="E8C4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9536" y="5102352"/>
            <a:ext cx="1051560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B33A3A"/>
                </a:solidFill>
                <a:latin typeface="Noto Sans CJK SC"/>
              </a:rPr>
              <a:t>现在举手：谁想进重点轨，配 OpenClaw、认领题目？</a:t>
            </a:r>
            <a:endParaRPr sz="1700" b="1">
              <a:solidFill>
                <a:srgbClr val="B33A3A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当场登记。散会之后再收报名，人数会掉一半。</a:t>
            </a:r>
            <a:endParaRPr sz="11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66928" y="6035040"/>
            <a:ext cx="11064240" cy="60350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59536" y="6144768"/>
            <a:ext cx="10515600" cy="4023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>
                <a:solidFill>
                  <a:srgbClr val="FFFFFF"/>
                </a:solidFill>
                <a:latin typeface="Noto Sans CJK SC"/>
              </a:rPr>
              <a:t>同样的活不干第二遍</a:t>
            </a:r>
            <a:endParaRPr sz="1900" b="1">
              <a:solidFill>
                <a:srgbClr val="FFFFFF"/>
              </a:solidFill>
              <a:latin typeface="Noto Sans CJK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开场</a:t>
            </a:r>
            <a:endParaRPr sz="1200" b="1">
              <a:solidFill>
                <a:srgbClr val="E0B68A"/>
              </a:solidFill>
              <a:latin typeface="Noto Sans CJK S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今天怎么安排</a:t>
            </a:r>
            <a:endParaRPr sz="23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听完你会带走一份自己的配置文件，和一件回去要做的事</a:t>
            </a:r>
            <a:endParaRPr sz="110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928" y="1623060"/>
            <a:ext cx="11064240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623060"/>
            <a:ext cx="54864" cy="859536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1842516"/>
            <a:ext cx="6400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>
                <a:solidFill>
                  <a:srgbClr val="2E5C9A"/>
                </a:solidFill>
                <a:latin typeface="Noto Sans CJK SC"/>
              </a:rPr>
              <a:t>01</a:t>
            </a:r>
            <a:endParaRPr sz="1900" b="1">
              <a:solidFill>
                <a:srgbClr val="2E5C9A"/>
              </a:solidFill>
              <a:latin typeface="Noto Sans CJK SC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1640" y="1760220"/>
            <a:ext cx="3840480" cy="6035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550" b="1">
                <a:solidFill>
                  <a:srgbClr val="1B2A4A"/>
                </a:solidFill>
                <a:latin typeface="Noto Sans CJK SC"/>
              </a:rPr>
              <a:t>什么是数字员工</a:t>
            </a:r>
            <a:endParaRPr sz="155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概念 + 现场演示，看它真干活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928" y="2564892"/>
            <a:ext cx="11064240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2564892"/>
            <a:ext cx="54864" cy="859536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32688" y="2784348"/>
            <a:ext cx="6400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>
                <a:solidFill>
                  <a:srgbClr val="2E5C9A"/>
                </a:solidFill>
                <a:latin typeface="Noto Sans CJK SC"/>
              </a:rPr>
              <a:t>02</a:t>
            </a:r>
            <a:endParaRPr sz="1900" b="1">
              <a:solidFill>
                <a:srgbClr val="2E5C9A"/>
              </a:solidFill>
              <a:latin typeface="Noto Sans CJK SC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91640" y="2702052"/>
            <a:ext cx="3840480" cy="6035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550" b="1">
                <a:solidFill>
                  <a:srgbClr val="1B2A4A"/>
                </a:solidFill>
                <a:latin typeface="Noto Sans CJK SC"/>
              </a:rPr>
              <a:t>数据红线</a:t>
            </a:r>
            <a:endParaRPr sz="155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先立规矩，再教怎么用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66928" y="3506724"/>
            <a:ext cx="11064240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3506724"/>
            <a:ext cx="54864" cy="859536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2688" y="3726180"/>
            <a:ext cx="6400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>
                <a:solidFill>
                  <a:srgbClr val="2E5C9A"/>
                </a:solidFill>
                <a:latin typeface="Noto Sans CJK SC"/>
              </a:rPr>
              <a:t>03</a:t>
            </a:r>
            <a:endParaRPr sz="1900" b="1">
              <a:solidFill>
                <a:srgbClr val="2E5C9A"/>
              </a:solidFill>
              <a:latin typeface="Noto Sans CJK SC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91640" y="3643884"/>
            <a:ext cx="3840480" cy="6035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550" b="1">
                <a:solidFill>
                  <a:srgbClr val="1B2A4A"/>
                </a:solidFill>
                <a:latin typeface="Noto Sans CJK SC"/>
              </a:rPr>
              <a:t>工具怎么装</a:t>
            </a:r>
            <a:endParaRPr sz="155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全员装 WorkBuddy，OpenClaw 我演示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66928" y="4448556"/>
            <a:ext cx="11064240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66928" y="4448556"/>
            <a:ext cx="54864" cy="859536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32688" y="4668012"/>
            <a:ext cx="6400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>
                <a:solidFill>
                  <a:srgbClr val="D97A2B"/>
                </a:solidFill>
                <a:latin typeface="Noto Sans CJK SC"/>
              </a:rPr>
              <a:t>04</a:t>
            </a:r>
            <a:endParaRPr sz="19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91640" y="4585716"/>
            <a:ext cx="3840480" cy="6035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550" b="1">
                <a:solidFill>
                  <a:srgbClr val="1B2A4A"/>
                </a:solidFill>
                <a:latin typeface="Noto Sans CJK SC"/>
              </a:rPr>
              <a:t>给它做入职培训</a:t>
            </a:r>
            <a:endParaRPr sz="155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本场核心：怎么让 AI 变成懂你的同事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66928" y="5390388"/>
            <a:ext cx="11064240" cy="859536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66928" y="5390388"/>
            <a:ext cx="54864" cy="859536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32688" y="5609844"/>
            <a:ext cx="6400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>
                <a:solidFill>
                  <a:srgbClr val="2E5C9A"/>
                </a:solidFill>
                <a:latin typeface="Noto Sans CJK SC"/>
              </a:rPr>
              <a:t>05</a:t>
            </a:r>
            <a:endParaRPr sz="1900" b="1">
              <a:solidFill>
                <a:srgbClr val="2E5C9A"/>
              </a:solidFill>
              <a:latin typeface="Noto Sans CJK SC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91640" y="5527548"/>
            <a:ext cx="3840480" cy="6035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550" b="1">
                <a:solidFill>
                  <a:srgbClr val="1B2A4A"/>
                </a:solidFill>
                <a:latin typeface="Noto Sans CJK SC"/>
              </a:rPr>
              <a:t>回去做什么</a:t>
            </a:r>
            <a:endParaRPr sz="155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作业 + 报名 + 答疑安排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1 章</a:t>
            </a:r>
            <a:endParaRPr sz="1200" b="1">
              <a:solidFill>
                <a:srgbClr val="E0B68A"/>
              </a:solidFill>
              <a:latin typeface="Noto Sans CJK S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什么是数字员工</a:t>
            </a:r>
            <a:endParaRPr sz="23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先分清三层东西，后面才不会乱</a:t>
            </a:r>
            <a:endParaRPr sz="110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928" y="1316736"/>
            <a:ext cx="173736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9224" y="1316736"/>
            <a:ext cx="157276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sz="120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04288" y="1316736"/>
            <a:ext cx="265176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386584" y="1316736"/>
            <a:ext cx="248716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FFFFF"/>
                </a:solidFill>
                <a:latin typeface="Noto Sans CJK SC"/>
              </a:rPr>
              <a:t>是什么</a:t>
            </a:r>
            <a:endParaRPr sz="120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56048" y="1316736"/>
            <a:ext cx="411480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38344" y="1316736"/>
            <a:ext cx="395020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FFFFF"/>
                </a:solidFill>
                <a:latin typeface="Noto Sans CJK SC"/>
              </a:rPr>
              <a:t>举例</a:t>
            </a:r>
            <a:endParaRPr sz="120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070848" y="1316736"/>
            <a:ext cx="256032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53144" y="1316736"/>
            <a:ext cx="239572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FFFFF"/>
                </a:solidFill>
                <a:latin typeface="Noto Sans CJK SC"/>
              </a:rPr>
              <a:t>它的角色</a:t>
            </a:r>
            <a:endParaRPr sz="120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6928" y="1719072"/>
            <a:ext cx="1737360" cy="54864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" y="1719072"/>
            <a:ext cx="1572768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大模型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04288" y="1719072"/>
            <a:ext cx="2651760" cy="54864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386584" y="1719072"/>
            <a:ext cx="2487168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会思考的大脑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956048" y="1719072"/>
            <a:ext cx="4114800" cy="54864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38344" y="1719072"/>
            <a:ext cx="3950208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GPT　Claude　豆包　DeepSeek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070848" y="1719072"/>
            <a:ext cx="2560320" cy="54864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53144" y="1719072"/>
            <a:ext cx="2395728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949CAA"/>
                </a:solidFill>
                <a:latin typeface="Noto Sans CJK SC"/>
              </a:rPr>
              <a:t>原材料</a:t>
            </a:r>
            <a:endParaRPr sz="120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66928" y="2267712"/>
            <a:ext cx="173736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9224" y="2267712"/>
            <a:ext cx="1572768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AI 工具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304288" y="2267712"/>
            <a:ext cx="265176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386584" y="2267712"/>
            <a:ext cx="2487168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会聊天的助手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956048" y="2267712"/>
            <a:ext cx="41148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38344" y="2267712"/>
            <a:ext cx="3950208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各类对话产品、网页版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070848" y="2267712"/>
            <a:ext cx="256032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153144" y="2267712"/>
            <a:ext cx="2395728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949CAA"/>
                </a:solidFill>
                <a:latin typeface="Noto Sans CJK SC"/>
              </a:rPr>
              <a:t>能问，不能干</a:t>
            </a:r>
            <a:endParaRPr sz="120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66928" y="2816352"/>
            <a:ext cx="1737360" cy="54864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9224" y="2816352"/>
            <a:ext cx="1572768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数字员工</a:t>
            </a:r>
            <a:endParaRPr sz="12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304288" y="2816352"/>
            <a:ext cx="2651760" cy="54864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2386584" y="2816352"/>
            <a:ext cx="2487168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能动手干活的同事</a:t>
            </a:r>
            <a:endParaRPr sz="12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956048" y="2816352"/>
            <a:ext cx="4114800" cy="54864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038344" y="2816352"/>
            <a:ext cx="3950208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OpenClaw　WorkBuddy　Codex</a:t>
            </a:r>
            <a:endParaRPr sz="12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9070848" y="2816352"/>
            <a:ext cx="2560320" cy="54864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53144" y="2816352"/>
            <a:ext cx="2395728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有工具、有记忆、有权限</a:t>
            </a:r>
            <a:endParaRPr sz="12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66928" y="3291840"/>
            <a:ext cx="11064240" cy="1115568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59536" y="3456432"/>
            <a:ext cx="10515600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800"/>
              </a:spcAft>
            </a:pPr>
            <a:r>
              <a:rPr sz="2400" b="1">
                <a:solidFill>
                  <a:srgbClr val="FFFFFF"/>
                </a:solidFill>
                <a:latin typeface="Noto Sans CJK SC"/>
              </a:rPr>
              <a:t>问答型 AI 给你答案，数字员工给你结果</a:t>
            </a:r>
            <a:endParaRPr sz="2400" b="1">
              <a:solidFill>
                <a:srgbClr val="FFFFFF"/>
              </a:solidFill>
              <a:latin typeface="Noto Sans CJK SC"/>
            </a:endParaRPr>
          </a:p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>
                <a:solidFill>
                  <a:srgbClr val="B8C8E4"/>
                </a:solidFill>
                <a:latin typeface="Noto Sans CJK SC"/>
              </a:rPr>
              <a:t>前者告诉你「这个 docx 可以用 Python 解析」；后者直接把 32MB 的白皮书拆完，给你一份带出处的问题清单。</a:t>
            </a:r>
            <a:endParaRPr sz="1250" b="0">
              <a:solidFill>
                <a:srgbClr val="B8C8E4"/>
              </a:solidFill>
              <a:latin typeface="Noto Sans CJK SC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66928" y="4626864"/>
            <a:ext cx="3593592" cy="120700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66928" y="4626864"/>
            <a:ext cx="3593592" cy="4572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49808" y="4828032"/>
            <a:ext cx="3227832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有工具</a:t>
            </a:r>
            <a:endParaRPr sz="15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能读写文件、跑命令、调接口、查资料——不只是聊天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302252" y="4626864"/>
            <a:ext cx="3593592" cy="120700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4302252" y="4626864"/>
            <a:ext cx="3593592" cy="4572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4485132" y="4828032"/>
            <a:ext cx="3227832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有记忆</a:t>
            </a:r>
            <a:endParaRPr sz="15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记得你是谁、在做什么、你的规矩；而且会自己纠错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037576" y="4626864"/>
            <a:ext cx="3593592" cy="120700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8037576" y="4626864"/>
            <a:ext cx="3593592" cy="4572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220456" y="4828032"/>
            <a:ext cx="3227832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有权限</a:t>
            </a:r>
            <a:endParaRPr sz="15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哪些事它自己拍板，哪些必须先问你——边界由你定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66928" y="6016752"/>
            <a:ext cx="11064240" cy="457200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566928" y="6016752"/>
            <a:ext cx="54864" cy="45720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859536" y="6135624"/>
            <a:ext cx="1051560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三者缺一，就退化成聊天机器人</a:t>
            </a:r>
            <a:endParaRPr sz="1350" b="1">
              <a:solidFill>
                <a:srgbClr val="1B2A4A"/>
              </a:solidFill>
              <a:latin typeface="Noto Sans CJK S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1 章</a:t>
            </a:r>
            <a:endParaRPr sz="1200" b="1">
              <a:solidFill>
                <a:srgbClr val="E0B68A"/>
              </a:solidFill>
              <a:latin typeface="Noto Sans CJK S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什么活用什么工具</a:t>
            </a:r>
            <a:endParaRPr sz="23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不是选一个碾压其他，是分层用</a:t>
            </a:r>
            <a:endParaRPr sz="110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928" y="1243584"/>
            <a:ext cx="260604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9224" y="1243584"/>
            <a:ext cx="2441448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能力维度</a:t>
            </a:r>
            <a:endParaRPr sz="105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72968" y="1243584"/>
            <a:ext cx="196596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255264" y="1243584"/>
            <a:ext cx="1801368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ChatGPT / 豆包类</a:t>
            </a:r>
            <a:endParaRPr sz="105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38928" y="1243584"/>
            <a:ext cx="251460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221224" y="1243584"/>
            <a:ext cx="2350008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Codex / CodeBuddy IDE</a:t>
            </a:r>
            <a:endParaRPr sz="105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53528" y="1243584"/>
            <a:ext cx="196596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35824" y="1243584"/>
            <a:ext cx="1801368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WorkBuddy</a:t>
            </a:r>
            <a:endParaRPr sz="105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19488" y="1243584"/>
            <a:ext cx="201168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701784" y="1243584"/>
            <a:ext cx="1847088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OpenClaw</a:t>
            </a:r>
            <a:endParaRPr sz="105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66928" y="1664208"/>
            <a:ext cx="260604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9224" y="1664208"/>
            <a:ext cx="244144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装完就能用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72968" y="1664208"/>
            <a:ext cx="19659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255264" y="1664208"/>
            <a:ext cx="180136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  <a:endParaRPr sz="105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38928" y="1664208"/>
            <a:ext cx="251460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221224" y="1664208"/>
            <a:ext cx="235000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  <a:endParaRPr sz="105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53528" y="1664208"/>
            <a:ext cx="19659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35824" y="1664208"/>
            <a:ext cx="180136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  <a:endParaRPr sz="105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619488" y="1664208"/>
            <a:ext cx="201168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701784" y="1664208"/>
            <a:ext cx="184708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B33A3A"/>
                </a:solidFill>
                <a:latin typeface="Noto Sans CJK SC"/>
              </a:rPr>
              <a:t>要配环境</a:t>
            </a:r>
            <a:endParaRPr sz="1050" b="1">
              <a:solidFill>
                <a:srgbClr val="B33A3A"/>
              </a:solidFill>
              <a:latin typeface="Noto Sans CJK SC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66928" y="2029968"/>
            <a:ext cx="260604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9224" y="2029968"/>
            <a:ext cx="244144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读写本地文件、跑命令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172968" y="2029968"/>
            <a:ext cx="19659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255264" y="2029968"/>
            <a:ext cx="180136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49CAA"/>
                </a:solidFill>
                <a:latin typeface="Noto Sans CJK SC"/>
              </a:rPr>
              <a:t>否</a:t>
            </a:r>
            <a:endParaRPr sz="105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138928" y="2029968"/>
            <a:ext cx="25146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221224" y="2029968"/>
            <a:ext cx="235000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  <a:endParaRPr sz="105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653528" y="2029968"/>
            <a:ext cx="19659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735824" y="2029968"/>
            <a:ext cx="180136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部分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619488" y="2029968"/>
            <a:ext cx="201168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701784" y="2029968"/>
            <a:ext cx="184708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  <a:endParaRPr sz="105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66928" y="2395728"/>
            <a:ext cx="260604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9224" y="2395728"/>
            <a:ext cx="244144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接入微信 / 飞书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172968" y="2395728"/>
            <a:ext cx="19659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255264" y="2395728"/>
            <a:ext cx="180136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49CAA"/>
                </a:solidFill>
                <a:latin typeface="Noto Sans CJK SC"/>
              </a:rPr>
              <a:t>否</a:t>
            </a:r>
            <a:endParaRPr sz="105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138928" y="2395728"/>
            <a:ext cx="251460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221224" y="2395728"/>
            <a:ext cx="235000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49CAA"/>
                </a:solidFill>
                <a:latin typeface="Noto Sans CJK SC"/>
              </a:rPr>
              <a:t>否</a:t>
            </a:r>
            <a:endParaRPr sz="105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653528" y="2395728"/>
            <a:ext cx="19659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7735824" y="2494153"/>
            <a:ext cx="1801368" cy="16891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  <a:r>
              <a:rPr lang="en-US" sz="1050" b="1">
                <a:solidFill>
                  <a:srgbClr val="2E7D5B"/>
                </a:solidFill>
                <a:latin typeface="Noto Sans CJK SC"/>
              </a:rPr>
              <a:t>（</a:t>
            </a:r>
            <a:r>
              <a:rPr lang="zh-CN" altLang="en-US" sz="1050" b="1">
                <a:solidFill>
                  <a:srgbClr val="2E7D5B"/>
                </a:solidFill>
                <a:latin typeface="Noto Sans CJK SC"/>
              </a:rPr>
              <a:t>微信</a:t>
            </a:r>
            <a:r>
              <a:rPr lang="en-US" sz="1050" b="1">
                <a:solidFill>
                  <a:srgbClr val="2E7D5B"/>
                </a:solidFill>
                <a:latin typeface="Noto Sans CJK SC"/>
              </a:rPr>
              <a:t>）</a:t>
            </a:r>
            <a:endParaRPr lang="en-US" sz="105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619488" y="2395728"/>
            <a:ext cx="201168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9701784" y="2395728"/>
            <a:ext cx="184708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  <a:endParaRPr sz="105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66928" y="2761488"/>
            <a:ext cx="260604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49224" y="2761488"/>
            <a:ext cx="244144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跨会话记住你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172968" y="2761488"/>
            <a:ext cx="19659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3255264" y="2761488"/>
            <a:ext cx="180136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部分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138928" y="2761488"/>
            <a:ext cx="25146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5221224" y="2761488"/>
            <a:ext cx="235000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项目内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653528" y="2761488"/>
            <a:ext cx="19659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7735824" y="2859913"/>
            <a:ext cx="1801368" cy="16891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  <a:r>
              <a:rPr lang="en-US" sz="1050" b="1">
                <a:solidFill>
                  <a:srgbClr val="2E7D5B"/>
                </a:solidFill>
                <a:latin typeface="Noto Sans CJK SC"/>
              </a:rPr>
              <a:t>（</a:t>
            </a:r>
            <a:r>
              <a:rPr lang="zh-CN" altLang="en-US" sz="1050" b="1">
                <a:solidFill>
                  <a:srgbClr val="2E7D5B"/>
                </a:solidFill>
                <a:latin typeface="Noto Sans CJK SC"/>
              </a:rPr>
              <a:t>有条件限制</a:t>
            </a:r>
            <a:r>
              <a:rPr lang="en-US" sz="1050" b="1">
                <a:solidFill>
                  <a:srgbClr val="2E7D5B"/>
                </a:solidFill>
                <a:latin typeface="Noto Sans CJK SC"/>
              </a:rPr>
              <a:t>）</a:t>
            </a:r>
            <a:endParaRPr lang="en-US" sz="105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9619488" y="2761488"/>
            <a:ext cx="201168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9701784" y="2761488"/>
            <a:ext cx="184708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  <a:endParaRPr sz="105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66928" y="3127248"/>
            <a:ext cx="260604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649224" y="3127248"/>
            <a:ext cx="244144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不开口也主动干活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3172968" y="3127248"/>
            <a:ext cx="19659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3255264" y="3127248"/>
            <a:ext cx="180136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49CAA"/>
                </a:solidFill>
                <a:latin typeface="Noto Sans CJK SC"/>
              </a:rPr>
              <a:t>否</a:t>
            </a:r>
            <a:endParaRPr sz="105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138928" y="3127248"/>
            <a:ext cx="251460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5221224" y="3127248"/>
            <a:ext cx="235000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49CAA"/>
                </a:solidFill>
                <a:latin typeface="Noto Sans CJK SC"/>
              </a:rPr>
              <a:t>否</a:t>
            </a:r>
            <a:endParaRPr sz="105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653528" y="3127248"/>
            <a:ext cx="19659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7735824" y="3127248"/>
            <a:ext cx="180136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自动任务</a:t>
            </a:r>
            <a:endParaRPr sz="105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9619488" y="3127248"/>
            <a:ext cx="201168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9701784" y="3127248"/>
            <a:ext cx="184708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是</a:t>
            </a:r>
            <a:endParaRPr sz="105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566928" y="3493008"/>
            <a:ext cx="260604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649224" y="3493008"/>
            <a:ext cx="244144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关掉电脑仍在跑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172968" y="3493008"/>
            <a:ext cx="19659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3255264" y="3493008"/>
            <a:ext cx="180136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49CAA"/>
                </a:solidFill>
                <a:latin typeface="Noto Sans CJK SC"/>
              </a:rPr>
              <a:t>—</a:t>
            </a:r>
            <a:endParaRPr sz="105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138928" y="3493008"/>
            <a:ext cx="25146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5221224" y="3493008"/>
            <a:ext cx="235000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49CAA"/>
                </a:solidFill>
                <a:latin typeface="Noto Sans CJK SC"/>
              </a:rPr>
              <a:t>否</a:t>
            </a:r>
            <a:endParaRPr sz="105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7653528" y="3493008"/>
            <a:ext cx="19659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7735824" y="3493008"/>
            <a:ext cx="180136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949CAA"/>
                </a:solidFill>
                <a:latin typeface="Noto Sans CJK SC"/>
              </a:rPr>
              <a:t>否</a:t>
            </a:r>
            <a:endParaRPr sz="105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9619488" y="3493008"/>
            <a:ext cx="201168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9701784" y="3493008"/>
            <a:ext cx="184708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E7D5B"/>
                </a:solidFill>
                <a:latin typeface="Noto Sans CJK SC"/>
              </a:rPr>
              <a:t>跑在服务器</a:t>
            </a:r>
            <a:endParaRPr sz="105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566928" y="3858768"/>
            <a:ext cx="260604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649224" y="3858768"/>
            <a:ext cx="244144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数据留在公司内</a:t>
            </a:r>
            <a:endParaRPr sz="105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3172968" y="3858768"/>
            <a:ext cx="19659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3255264" y="3858768"/>
            <a:ext cx="180136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B33A3A"/>
                </a:solidFill>
                <a:latin typeface="Noto Sans CJK SC"/>
              </a:rPr>
              <a:t>否</a:t>
            </a:r>
            <a:endParaRPr sz="1050" b="1">
              <a:solidFill>
                <a:srgbClr val="B33A3A"/>
              </a:solidFill>
              <a:latin typeface="Noto Sans CJK SC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5138928" y="3858768"/>
            <a:ext cx="251460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5221224" y="3858768"/>
            <a:ext cx="235000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B33A3A"/>
                </a:solidFill>
                <a:latin typeface="Noto Sans CJK SC"/>
              </a:rPr>
              <a:t>否</a:t>
            </a:r>
            <a:endParaRPr sz="1050" b="1">
              <a:solidFill>
                <a:srgbClr val="B33A3A"/>
              </a:solidFill>
              <a:latin typeface="Noto Sans CJK SC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7653528" y="3858768"/>
            <a:ext cx="19659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7735824" y="3858768"/>
            <a:ext cx="180136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B33A3A"/>
                </a:solidFill>
                <a:latin typeface="Noto Sans CJK SC"/>
              </a:rPr>
              <a:t>否 · 腾讯云</a:t>
            </a:r>
            <a:endParaRPr sz="1050" b="1">
              <a:solidFill>
                <a:srgbClr val="B33A3A"/>
              </a:solidFill>
              <a:latin typeface="Noto Sans CJK SC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9619488" y="3858768"/>
            <a:ext cx="201168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9701784" y="3858768"/>
            <a:ext cx="184708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是 · 自己服务器</a:t>
            </a:r>
            <a:endParaRPr sz="105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566928" y="4224528"/>
            <a:ext cx="260604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649224" y="4224528"/>
            <a:ext cx="244144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成本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3172968" y="4224528"/>
            <a:ext cx="19659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3255264" y="4224528"/>
            <a:ext cx="180136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免费~订阅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5138928" y="4224528"/>
            <a:ext cx="25146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5221224" y="4224528"/>
            <a:ext cx="235000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按用量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7653528" y="4224528"/>
            <a:ext cx="19659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7735824" y="4224528"/>
            <a:ext cx="180136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¥0~700/月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9619488" y="4224528"/>
            <a:ext cx="201168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TextBox 93"/>
          <p:cNvSpPr txBox="1"/>
          <p:nvPr/>
        </p:nvSpPr>
        <p:spPr>
          <a:xfrm>
            <a:off x="9701784" y="4224528"/>
            <a:ext cx="1847088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服务器 + API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566928" y="4828032"/>
            <a:ext cx="11064240" cy="731520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Rectangle 95"/>
          <p:cNvSpPr/>
          <p:nvPr/>
        </p:nvSpPr>
        <p:spPr>
          <a:xfrm>
            <a:off x="566928" y="4828032"/>
            <a:ext cx="54864" cy="73152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TextBox 96"/>
          <p:cNvSpPr txBox="1"/>
          <p:nvPr/>
        </p:nvSpPr>
        <p:spPr>
          <a:xfrm>
            <a:off x="859536" y="4946904"/>
            <a:ext cx="1051560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最后两行才是真正的分水岭</a:t>
            </a:r>
            <a:endParaRPr sz="135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「数据在哪」决定这个工具能用在哪类项目上——这条比其他所有行加起来都重要。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566928" y="5705856"/>
            <a:ext cx="3593592" cy="786384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Rectangle 98"/>
          <p:cNvSpPr/>
          <p:nvPr/>
        </p:nvSpPr>
        <p:spPr>
          <a:xfrm>
            <a:off x="566928" y="5705856"/>
            <a:ext cx="50292" cy="786384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TextBox 99"/>
          <p:cNvSpPr txBox="1"/>
          <p:nvPr/>
        </p:nvSpPr>
        <p:spPr>
          <a:xfrm>
            <a:off x="749808" y="5833872"/>
            <a:ext cx="322783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全员　→　WorkBuddy</a:t>
            </a:r>
            <a:endParaRPr sz="13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免部署，装完在企微/飞书里就能用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302252" y="5705856"/>
            <a:ext cx="3593592" cy="786384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Rectangle 101"/>
          <p:cNvSpPr/>
          <p:nvPr/>
        </p:nvSpPr>
        <p:spPr>
          <a:xfrm>
            <a:off x="4302252" y="5705856"/>
            <a:ext cx="50292" cy="786384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3" name="TextBox 102"/>
          <p:cNvSpPr txBox="1"/>
          <p:nvPr/>
        </p:nvSpPr>
        <p:spPr>
          <a:xfrm>
            <a:off x="4485132" y="5833872"/>
            <a:ext cx="322783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研发　→　+ Codex 类</a:t>
            </a:r>
            <a:endParaRPr sz="13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写代码、读老模块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8037576" y="5705856"/>
            <a:ext cx="3593592" cy="786384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Rectangle 104"/>
          <p:cNvSpPr/>
          <p:nvPr/>
        </p:nvSpPr>
        <p:spPr>
          <a:xfrm>
            <a:off x="8037576" y="5705856"/>
            <a:ext cx="50292" cy="786384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TextBox 105"/>
          <p:cNvSpPr txBox="1"/>
          <p:nvPr/>
        </p:nvSpPr>
        <p:spPr>
          <a:xfrm>
            <a:off x="8220456" y="5833872"/>
            <a:ext cx="3227832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种子　→　+ OpenClaw</a:t>
            </a:r>
            <a:endParaRPr sz="13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重活、涉密、深定制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1 章</a:t>
            </a:r>
            <a:endParaRPr sz="1200" b="1">
              <a:solidFill>
                <a:srgbClr val="E0B68A"/>
              </a:solidFill>
              <a:latin typeface="Noto Sans CJK S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它能干什么：四类高价值场景</a:t>
            </a:r>
            <a:endParaRPr sz="23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共同点：做错了不出门，重跑一次就行</a:t>
            </a:r>
            <a:endParaRPr sz="110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928" y="1280160"/>
            <a:ext cx="2702052" cy="22860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280160"/>
            <a:ext cx="2702052" cy="4572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40664" y="1481328"/>
            <a:ext cx="2354580" cy="15532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700"/>
              </a:spcAft>
            </a:pPr>
            <a:r>
              <a:rPr lang="zh-CN" sz="1500" b="1">
                <a:solidFill>
                  <a:srgbClr val="1B2A4A"/>
                </a:solidFill>
                <a:latin typeface="Noto Sans CJK SC"/>
              </a:rPr>
              <a:t>产品设计</a:t>
            </a:r>
            <a:r>
              <a:rPr lang="en-US" altLang="zh-CN" sz="1500" b="1">
                <a:solidFill>
                  <a:srgbClr val="1B2A4A"/>
                </a:solidFill>
                <a:latin typeface="Noto Sans CJK SC"/>
              </a:rPr>
              <a:t>/</a:t>
            </a:r>
            <a:r>
              <a:rPr sz="1500" b="1">
                <a:solidFill>
                  <a:srgbClr val="1B2A4A"/>
                </a:solidFill>
                <a:latin typeface="Noto Sans CJK SC"/>
              </a:rPr>
              <a:t>文档分析</a:t>
            </a:r>
            <a:r>
              <a:rPr lang="en-US" sz="1500" b="1">
                <a:solidFill>
                  <a:srgbClr val="1B2A4A"/>
                </a:solidFill>
                <a:latin typeface="Noto Sans CJK SC"/>
              </a:rPr>
              <a:t>/</a:t>
            </a:r>
            <a:r>
              <a:rPr lang="zh-CN" altLang="en-US" sz="1500" b="1">
                <a:solidFill>
                  <a:srgbClr val="1B2A4A"/>
                </a:solidFill>
                <a:latin typeface="Noto Sans CJK SC"/>
              </a:rPr>
              <a:t>能力拆分</a:t>
            </a:r>
            <a:endParaRPr sz="15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几十兆的白皮书 / 招标文件，几分钟给出结构问题、前后矛盾、缺失项、无出处的承诺。</a:t>
            </a:r>
            <a:endParaRPr sz="1100" b="0">
              <a:solidFill>
                <a:srgbClr val="5A6270"/>
              </a:solidFill>
              <a:latin typeface="Noto Sans CJK SC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▸ 现场演示这一条</a:t>
            </a:r>
            <a:endParaRPr sz="105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01568" y="1280160"/>
            <a:ext cx="2702052" cy="22860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401568" y="1280160"/>
            <a:ext cx="2702052" cy="4572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75304" y="1481328"/>
            <a:ext cx="2354580" cy="1920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7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材料整理</a:t>
            </a:r>
            <a:endParaRPr sz="15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会议纪要 → 事项规范；需求文档 → 用例清单；散乱记录 → 结构化表格。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36208" y="1280160"/>
            <a:ext cx="2702052" cy="22860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236208" y="1280160"/>
            <a:ext cx="2702052" cy="4572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9944" y="1481328"/>
            <a:ext cx="2354580" cy="1920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7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代码与系统理解</a:t>
            </a:r>
            <a:endParaRPr sz="15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一个没人敢碰的老模块，读完给你结构说明 + 改造方案 + 风险点。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070848" y="1280160"/>
            <a:ext cx="2702052" cy="22860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9070848" y="1280160"/>
            <a:ext cx="2702052" cy="4572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244584" y="1481328"/>
            <a:ext cx="2354580" cy="1920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7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跨校复配</a:t>
            </a:r>
            <a:endParaRPr sz="15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A 校已配好的事项 + B 校差异说明 → B 校配置方案。重复劳动最重的一环。</a:t>
            </a:r>
            <a:endParaRPr sz="1100" b="0">
              <a:solidFill>
                <a:srgbClr val="5A6270"/>
              </a:solidFill>
              <a:latin typeface="Noto Sans CJK SC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▸ 最容易出漂亮数字</a:t>
            </a:r>
            <a:endParaRPr sz="105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6928" y="3730752"/>
            <a:ext cx="11064240" cy="1298448"/>
          </a:xfrm>
          <a:prstGeom prst="rect">
            <a:avLst/>
          </a:prstGeom>
          <a:solidFill>
            <a:srgbClr val="FDF4EC"/>
          </a:solidFill>
          <a:ln w="9525">
            <a:solidFill>
              <a:srgbClr val="E8C4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9536" y="3877056"/>
            <a:ext cx="10515600" cy="10424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B33A3A"/>
                </a:solidFill>
                <a:latin typeface="Noto Sans CJK SC"/>
              </a:rPr>
              <a:t>今天不讲「自动收发邮件 / 自动运维重启服务 / 自动发公众号」</a:t>
            </a:r>
            <a:endParaRPr sz="1400" b="1">
              <a:solidFill>
                <a:srgbClr val="B33A3A"/>
              </a:solidFill>
              <a:latin typeface="Noto Sans CJK SC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这三类动作有一个共同点：不可撤回，而且署名是人不是 AI。发错的邮件收不回来，重启错的服务是生产事故，责任在操作人。</a:t>
            </a:r>
            <a:endParaRPr sz="1150" b="0">
              <a:solidFill>
                <a:srgbClr val="5A6270"/>
              </a:solidFill>
              <a:latin typeface="Noto Sans CJK SC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自动化能力留到第三期——等大家有判断力之后，并且必须配「哪些动作必须人确认」的规则一起讲。</a:t>
            </a:r>
            <a:endParaRPr sz="11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66928" y="5230368"/>
            <a:ext cx="11064240" cy="113385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59536" y="5468112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Noto Sans CJK SC"/>
              </a:rPr>
              <a:t>同样的活不干第二遍 —— 这才是效率的来源</a:t>
            </a:r>
            <a:endParaRPr sz="2600" b="1">
              <a:solidFill>
                <a:srgbClr val="FFFFFF"/>
              </a:solidFill>
              <a:latin typeface="Noto Sans CJK SC"/>
            </a:endParaRPr>
          </a:p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B8C8E4"/>
                </a:solidFill>
                <a:latin typeface="Noto Sans CJK SC"/>
              </a:rPr>
              <a:t>AI 打字快省不了多少时间；把一次性经验变成可复用资产，才是真的省。</a:t>
            </a:r>
            <a:endParaRPr sz="1200" b="0">
              <a:solidFill>
                <a:srgbClr val="B8C8E4"/>
              </a:solidFill>
              <a:latin typeface="Noto Sans CJK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2 章</a:t>
            </a:r>
            <a:endParaRPr sz="1200" b="1">
              <a:solidFill>
                <a:srgbClr val="E0B68A"/>
              </a:solidFill>
              <a:latin typeface="Noto Sans CJK S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2848" y="205740"/>
            <a:ext cx="7863840" cy="441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先立规矩：数据红线</a:t>
            </a:r>
            <a:endParaRPr sz="110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928" y="1280160"/>
            <a:ext cx="178308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9224" y="1280160"/>
            <a:ext cx="161848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FFFFFF"/>
                </a:solidFill>
                <a:latin typeface="Noto Sans CJK SC"/>
              </a:rPr>
              <a:t>级别</a:t>
            </a:r>
            <a:endParaRPr sz="110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50008" y="1280160"/>
            <a:ext cx="411480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432304" y="1280160"/>
            <a:ext cx="395020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FFFFFF"/>
                </a:solidFill>
                <a:latin typeface="Noto Sans CJK SC"/>
              </a:rPr>
              <a:t>内容</a:t>
            </a:r>
            <a:endParaRPr sz="110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64808" y="1280160"/>
            <a:ext cx="260604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47104" y="1280160"/>
            <a:ext cx="244144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FFFFFF"/>
                </a:solidFill>
                <a:latin typeface="Noto Sans CJK SC"/>
              </a:rPr>
              <a:t>可用工具</a:t>
            </a:r>
            <a:endParaRPr sz="110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070848" y="1280160"/>
            <a:ext cx="256032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53144" y="1280160"/>
            <a:ext cx="239572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FFFFFF"/>
                </a:solidFill>
                <a:latin typeface="Noto Sans CJK SC"/>
              </a:rPr>
              <a:t>举例</a:t>
            </a:r>
            <a:endParaRPr sz="110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6928" y="1682496"/>
            <a:ext cx="1783080" cy="58521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" y="1682496"/>
            <a:ext cx="1618488" cy="585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L0 公开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50008" y="1682496"/>
            <a:ext cx="4114800" cy="58521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432304" y="1682496"/>
            <a:ext cx="3950208" cy="585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已公开的产品介绍、通用技术资料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464808" y="1682496"/>
            <a:ext cx="2606040" cy="58521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47104" y="1682496"/>
            <a:ext cx="2441448" cy="585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2E7D5B"/>
                </a:solidFill>
                <a:latin typeface="Noto Sans CJK SC"/>
              </a:rPr>
              <a:t>全部工具</a:t>
            </a:r>
            <a:endParaRPr sz="110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070848" y="1682496"/>
            <a:ext cx="2560320" cy="58521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53144" y="1682496"/>
            <a:ext cx="2395728" cy="585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官网文案、公开标准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66928" y="2267712"/>
            <a:ext cx="178308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9224" y="2267712"/>
            <a:ext cx="1618488" cy="585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L1 内部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350008" y="2267712"/>
            <a:ext cx="411480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432304" y="2267712"/>
            <a:ext cx="3950208" cy="585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内部文档、非客户相关设计稿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64808" y="2267712"/>
            <a:ext cx="260604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47104" y="2267712"/>
            <a:ext cx="2441448" cy="585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2E7D5B"/>
                </a:solidFill>
                <a:latin typeface="Noto Sans CJK SC"/>
              </a:rPr>
              <a:t>全部工具</a:t>
            </a:r>
            <a:endParaRPr sz="110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070848" y="2267712"/>
            <a:ext cx="256032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153144" y="2267712"/>
            <a:ext cx="2395728" cy="585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内部规范、原型草图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66928" y="2852928"/>
            <a:ext cx="1783080" cy="58521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9224" y="2852928"/>
            <a:ext cx="1618488" cy="585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D97A2B"/>
                </a:solidFill>
                <a:latin typeface="Noto Sans CJK SC"/>
              </a:rPr>
              <a:t>L2 客户相关</a:t>
            </a:r>
            <a:endParaRPr sz="11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350008" y="2852928"/>
            <a:ext cx="4114800" cy="58521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2432304" y="2852928"/>
            <a:ext cx="3950208" cy="585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D97A2B"/>
                </a:solidFill>
                <a:latin typeface="Noto Sans CJK SC"/>
              </a:rPr>
              <a:t>项目方案、投标文件、客户需求文档</a:t>
            </a:r>
            <a:endParaRPr sz="11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464808" y="2852928"/>
            <a:ext cx="2606040" cy="58521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47104" y="2852928"/>
            <a:ext cx="2441448" cy="585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D97A2B"/>
                </a:solidFill>
                <a:latin typeface="Noto Sans CJK SC"/>
              </a:rPr>
              <a:t>仅本地 / 私有化</a:t>
            </a:r>
            <a:endParaRPr sz="11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9070848" y="2852928"/>
            <a:ext cx="2560320" cy="58521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53144" y="2852928"/>
            <a:ext cx="2395728" cy="585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D97A2B"/>
                </a:solidFill>
                <a:latin typeface="Noto Sans CJK SC"/>
              </a:rPr>
              <a:t>标书、需求确认单</a:t>
            </a:r>
            <a:endParaRPr sz="11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66928" y="3438144"/>
            <a:ext cx="178308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9224" y="3438144"/>
            <a:ext cx="1618488" cy="585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B33A3A"/>
                </a:solidFill>
                <a:latin typeface="Noto Sans CJK SC"/>
              </a:rPr>
              <a:t>L3 敏感</a:t>
            </a:r>
            <a:endParaRPr sz="1100" b="1">
              <a:solidFill>
                <a:srgbClr val="B33A3A"/>
              </a:solidFill>
              <a:latin typeface="Noto Sans CJK SC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350008" y="3438144"/>
            <a:ext cx="411480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2432304" y="3438144"/>
            <a:ext cx="3950208" cy="585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B33A3A"/>
                </a:solidFill>
                <a:latin typeface="Noto Sans CJK SC"/>
              </a:rPr>
              <a:t>高校真实业务数据、源码仓库、账号凭据</a:t>
            </a:r>
            <a:endParaRPr sz="1100" b="1">
              <a:solidFill>
                <a:srgbClr val="B33A3A"/>
              </a:solidFill>
              <a:latin typeface="Noto Sans CJK SC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464808" y="3438144"/>
            <a:ext cx="260604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547104" y="3438144"/>
            <a:ext cx="2441448" cy="585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B33A3A"/>
                </a:solidFill>
                <a:latin typeface="Noto Sans CJK SC"/>
              </a:rPr>
              <a:t>禁止进任何外部工具</a:t>
            </a:r>
            <a:endParaRPr sz="1100" b="1">
              <a:solidFill>
                <a:srgbClr val="B33A3A"/>
              </a:solidFill>
              <a:latin typeface="Noto Sans CJK SC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070848" y="3438144"/>
            <a:ext cx="2560320" cy="58521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9153144" y="3438144"/>
            <a:ext cx="2395728" cy="58521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B33A3A"/>
                </a:solidFill>
                <a:latin typeface="Noto Sans CJK SC"/>
              </a:rPr>
              <a:t>学生数据、代码、密钥</a:t>
            </a:r>
            <a:endParaRPr sz="1100" b="1">
              <a:solidFill>
                <a:srgbClr val="B33A3A"/>
              </a:solidFill>
              <a:latin typeface="Noto Sans CJK SC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66928" y="4114800"/>
            <a:ext cx="11064240" cy="1243584"/>
          </a:xfrm>
          <a:prstGeom prst="rect">
            <a:avLst/>
          </a:prstGeom>
          <a:solidFill>
            <a:srgbClr val="FDF4EC"/>
          </a:solidFill>
          <a:ln w="9525">
            <a:solidFill>
              <a:srgbClr val="E8C4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59536" y="4261104"/>
            <a:ext cx="10515600" cy="9875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B33A3A"/>
                </a:solidFill>
                <a:latin typeface="Noto Sans CJK SC"/>
              </a:rPr>
              <a:t>为什么这一页排在最前面</a:t>
            </a:r>
            <a:endParaRPr sz="1400" b="1">
              <a:solidFill>
                <a:srgbClr val="B33A3A"/>
              </a:solidFill>
              <a:latin typeface="Noto Sans CJK SC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WorkBuddy 官网的主打功能之一是「自动搜集资料并生成完整的 PPT」——这个功能太顺手，不提醒一定有人把投标文件拖进去。</a:t>
            </a:r>
            <a:endParaRPr sz="1150" b="0">
              <a:solidFill>
                <a:srgbClr val="5A6270"/>
              </a:solidFill>
              <a:latin typeface="Noto Sans CJK SC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而且它接了微信 / 企微 / 飞书，入口离工作数据极近。方便和越界是同一件事的两面。</a:t>
            </a:r>
            <a:endParaRPr sz="11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66928" y="5541264"/>
            <a:ext cx="11064240" cy="82296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859536" y="5687568"/>
            <a:ext cx="1051560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FFFFFF"/>
                </a:solidFill>
                <a:latin typeface="Noto Sans CJK SC"/>
              </a:rPr>
              <a:t>一句话记住：客户数据、源码、投标文件，不进外部工具。</a:t>
            </a:r>
            <a:endParaRPr sz="17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E0B68A"/>
                </a:solidFill>
                <a:latin typeface="Noto Sans CJK SC"/>
              </a:rPr>
              <a:t>违规按信息安全事故处理。拿不准的，先问再用。</a:t>
            </a:r>
            <a:endParaRPr sz="1150" b="1">
              <a:solidFill>
                <a:srgbClr val="E0B68A"/>
              </a:solidFill>
              <a:latin typeface="Noto Sans CJK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3 章</a:t>
            </a:r>
            <a:endParaRPr sz="1200" b="1">
              <a:solidFill>
                <a:srgbClr val="E0B68A"/>
              </a:solidFill>
              <a:latin typeface="Noto Sans CJK S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工具怎么装</a:t>
            </a:r>
            <a:endParaRPr sz="23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今天你只需要装一个，另一个看我演示</a:t>
            </a:r>
            <a:endParaRPr sz="110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928" y="1280160"/>
            <a:ext cx="5440680" cy="4059936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280160"/>
            <a:ext cx="5440680" cy="54864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" y="1517904"/>
            <a:ext cx="48920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>
                <a:solidFill>
                  <a:srgbClr val="1B2A4A"/>
                </a:solidFill>
                <a:latin typeface="Noto Sans CJK SC"/>
              </a:rPr>
              <a:t>全员：装 WorkBuddy</a:t>
            </a:r>
            <a:endParaRPr sz="19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免部署，安装即用。今天现场跟着装。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6112" y="2286000"/>
            <a:ext cx="3200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2E5C9A"/>
                </a:solidFill>
                <a:latin typeface="Noto Sans CJK SC"/>
              </a:rPr>
              <a:t>1</a:t>
            </a:r>
            <a:endParaRPr sz="1500" b="1">
              <a:solidFill>
                <a:srgbClr val="2E5C9A"/>
              </a:solidFill>
              <a:latin typeface="Noto Sans CJK SC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6736" y="2286000"/>
            <a:ext cx="4480560" cy="6217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官网下载客户端</a:t>
            </a:r>
            <a:endParaRPr sz="13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macOS 12.0+ / Windows 10+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6112" y="2999232"/>
            <a:ext cx="3200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2E5C9A"/>
                </a:solidFill>
                <a:latin typeface="Noto Sans CJK SC"/>
              </a:rPr>
              <a:t>2</a:t>
            </a:r>
            <a:endParaRPr sz="1500" b="1">
              <a:solidFill>
                <a:srgbClr val="2E5C9A"/>
              </a:solidFill>
              <a:latin typeface="Noto Sans CJK SC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16736" y="2999232"/>
            <a:ext cx="4480560" cy="6217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登录，选体验版</a:t>
            </a:r>
            <a:endParaRPr sz="13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限时免费，每月 500 积分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6112" y="3712464"/>
            <a:ext cx="3200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2E5C9A"/>
                </a:solidFill>
                <a:latin typeface="Noto Sans CJK SC"/>
              </a:rPr>
              <a:t>3</a:t>
            </a:r>
            <a:endParaRPr sz="1500" b="1">
              <a:solidFill>
                <a:srgbClr val="2E5C9A"/>
              </a:solidFill>
              <a:latin typeface="Noto Sans CJK SC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16736" y="3712464"/>
            <a:ext cx="4480560" cy="6217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接入企微或飞书</a:t>
            </a:r>
            <a:endParaRPr sz="13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扫码即可，在聊天里直接用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96112" y="4425696"/>
            <a:ext cx="3200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2E5C9A"/>
                </a:solidFill>
                <a:latin typeface="Noto Sans CJK SC"/>
              </a:rPr>
              <a:t>4</a:t>
            </a:r>
            <a:endParaRPr sz="1500" b="1">
              <a:solidFill>
                <a:srgbClr val="2E5C9A"/>
              </a:solidFill>
              <a:latin typeface="Noto Sans CJK SC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16736" y="4425696"/>
            <a:ext cx="4480560" cy="6217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配置你的第一个助理</a:t>
            </a:r>
            <a:endParaRPr sz="13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下一章要用，先留着</a:t>
            </a:r>
            <a:endParaRPr sz="10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59536" y="4875911"/>
            <a:ext cx="4855464" cy="402336"/>
          </a:xfrm>
          <a:prstGeom prst="rect">
            <a:avLst/>
          </a:prstGeom>
          <a:solidFill>
            <a:srgbClr val="FDF4EC"/>
          </a:solidFill>
          <a:ln w="9525">
            <a:solidFill>
              <a:srgbClr val="E8C4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05840" y="4949063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B33A3A"/>
                </a:solidFill>
                <a:latin typeface="Noto Sans CJK SC"/>
              </a:rPr>
              <a:t>积分会用完，省着点试；用光了告诉我</a:t>
            </a:r>
            <a:endParaRPr sz="1050" b="1">
              <a:solidFill>
                <a:srgbClr val="B33A3A"/>
              </a:solidFill>
              <a:latin typeface="Noto Sans CJK SC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90488" y="1280160"/>
            <a:ext cx="5440680" cy="40599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83096" y="1517904"/>
            <a:ext cx="48920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>
                <a:solidFill>
                  <a:srgbClr val="FFFFFF"/>
                </a:solidFill>
                <a:latin typeface="Noto Sans CJK SC"/>
              </a:rPr>
              <a:t>OpenClaw：我装，你先看</a:t>
            </a:r>
            <a:endParaRPr sz="19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A8BAD8"/>
                </a:solidFill>
                <a:latin typeface="Noto Sans CJK SC"/>
              </a:rPr>
              <a:t>要服务器、要命令行、要改配置文件。</a:t>
            </a:r>
            <a:endParaRPr sz="120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19672" y="2340864"/>
            <a:ext cx="3200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E0B68A"/>
                </a:solidFill>
                <a:latin typeface="Noto Sans CJK SC"/>
              </a:rPr>
              <a:t>1</a:t>
            </a:r>
            <a:endParaRPr sz="1500" b="1">
              <a:solidFill>
                <a:srgbClr val="E0B68A"/>
              </a:solidFill>
              <a:latin typeface="Noto Sans CJK SC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40296" y="2340864"/>
            <a:ext cx="448056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Noto Sans CJK SC"/>
              </a:rPr>
              <a:t>看它是常驻服务</a:t>
            </a:r>
            <a:endParaRPr sz="13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A8BAD8"/>
                </a:solidFill>
                <a:latin typeface="Noto Sans CJK SC"/>
              </a:rPr>
              <a:t>跑在服务器上，关掉自己电脑它还在干活</a:t>
            </a:r>
            <a:endParaRPr sz="105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19672" y="3090672"/>
            <a:ext cx="3200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E0B68A"/>
                </a:solidFill>
                <a:latin typeface="Noto Sans CJK SC"/>
              </a:rPr>
              <a:t>2</a:t>
            </a:r>
            <a:endParaRPr sz="1500" b="1">
              <a:solidFill>
                <a:srgbClr val="E0B68A"/>
              </a:solidFill>
              <a:latin typeface="Noto Sans CJK SC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40296" y="3090672"/>
            <a:ext cx="448056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Noto Sans CJK SC"/>
              </a:rPr>
              <a:t>在微信里让它干件真事</a:t>
            </a:r>
            <a:endParaRPr sz="13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A8BAD8"/>
                </a:solidFill>
                <a:latin typeface="Noto Sans CJK SC"/>
              </a:rPr>
              <a:t>一句话指令，看它自己规划、自己执行</a:t>
            </a:r>
            <a:endParaRPr sz="105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19672" y="3840480"/>
            <a:ext cx="3200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E0B68A"/>
                </a:solidFill>
                <a:latin typeface="Noto Sans CJK SC"/>
              </a:rPr>
              <a:t>3</a:t>
            </a:r>
            <a:endParaRPr sz="1500" b="1">
              <a:solidFill>
                <a:srgbClr val="E0B68A"/>
              </a:solidFill>
              <a:latin typeface="Noto Sans CJK SC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40296" y="3840480"/>
            <a:ext cx="448056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Noto Sans CJK SC"/>
              </a:rPr>
              <a:t>打开它的工作区目录</a:t>
            </a:r>
            <a:endParaRPr sz="13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A8BAD8"/>
                </a:solidFill>
                <a:latin typeface="Noto Sans CJK SC"/>
              </a:rPr>
              <a:t>里面就是几个 markdown 文件——下一章的主角</a:t>
            </a:r>
            <a:endParaRPr sz="105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83096" y="4700016"/>
            <a:ext cx="4855464" cy="512064"/>
          </a:xfrm>
          <a:prstGeom prst="rect">
            <a:avLst/>
          </a:prstGeom>
          <a:solidFill>
            <a:srgbClr val="2A3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629400" y="4791456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Noto Sans CJK SC"/>
              </a:rPr>
              <a:t>想自己装的，会后单独找我 —— 今天不现场敲</a:t>
            </a:r>
            <a:endParaRPr sz="11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A8BAD8"/>
                </a:solidFill>
                <a:latin typeface="Noto Sans CJK SC"/>
              </a:rPr>
              <a:t>10 个人会卡在 8 个不同的地方，一起敲只会浪费大家时间。</a:t>
            </a:r>
            <a:endParaRPr sz="95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66928" y="5541264"/>
            <a:ext cx="11064240" cy="822960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566928" y="5541264"/>
            <a:ext cx="54864" cy="82296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59536" y="5660136"/>
            <a:ext cx="10515600" cy="6035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两只龙虾，别搞混</a:t>
            </a:r>
            <a:endParaRPr sz="135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WorkBuddy 官方也叫「腾讯龙虾」，OpenClaw 本身就是只龙虾。一只是买来即用的，一只是自己养的——用途不同，今天都会讲到。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4 章</a:t>
            </a:r>
            <a:endParaRPr sz="1200" b="1">
              <a:solidFill>
                <a:srgbClr val="E0B68A"/>
              </a:solidFill>
              <a:latin typeface="Noto Sans CJK S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给你的数字员工做入职培训</a:t>
            </a:r>
            <a:endParaRPr sz="23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本场核心：这一章决定你四周后是「用了个工具」还是「有了个同事」</a:t>
            </a:r>
            <a:endParaRPr sz="110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6928" y="120700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大多数人用 AI 的问题：每次都要从零解释一遍背景。而记忆不是玄学，就是几个文件。</a:t>
            </a:r>
            <a:endParaRPr sz="1350" b="1">
              <a:solidFill>
                <a:srgbClr val="1B2A4A"/>
              </a:solidFill>
              <a:latin typeface="Noto Sans CJK SC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6928" y="1700784"/>
            <a:ext cx="228600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9224" y="1700784"/>
            <a:ext cx="212140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FFFFF"/>
                </a:solidFill>
                <a:latin typeface="Noto Sans CJK SC"/>
              </a:rPr>
              <a:t>文件</a:t>
            </a:r>
            <a:endParaRPr sz="120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2928" y="1700784"/>
            <a:ext cx="283464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935224" y="1700784"/>
            <a:ext cx="267004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FFFFF"/>
                </a:solidFill>
                <a:latin typeface="Noto Sans CJK SC"/>
              </a:rPr>
              <a:t>相当于新员工的</a:t>
            </a:r>
            <a:endParaRPr sz="120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87568" y="1700784"/>
            <a:ext cx="594360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769864" y="1700784"/>
            <a:ext cx="577900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FFFFF"/>
                </a:solidFill>
                <a:latin typeface="Noto Sans CJK SC"/>
              </a:rPr>
              <a:t>里面写什么</a:t>
            </a:r>
            <a:endParaRPr sz="120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6928" y="2103120"/>
            <a:ext cx="228600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9224" y="2103120"/>
            <a:ext cx="2121408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AGENTS.md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52928" y="2103120"/>
            <a:ext cx="283464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935224" y="2103120"/>
            <a:ext cx="2670048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员工手册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87568" y="2103120"/>
            <a:ext cx="594360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769864" y="2103120"/>
            <a:ext cx="5779008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工作规范、红线、遇到什么情况怎么办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66928" y="2615184"/>
            <a:ext cx="228600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9224" y="2615184"/>
            <a:ext cx="2121408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SOUL.md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852928" y="2615184"/>
            <a:ext cx="283464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935224" y="2615184"/>
            <a:ext cx="2670048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性格与价值观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687568" y="2615184"/>
            <a:ext cx="594360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769864" y="2615184"/>
            <a:ext cx="5779008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说话风格、是否敢反驳你、要不要客套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66928" y="3127248"/>
            <a:ext cx="228600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9224" y="3127248"/>
            <a:ext cx="2121408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USER.md</a:t>
            </a:r>
            <a:endParaRPr sz="12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852928" y="3127248"/>
            <a:ext cx="283464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935224" y="3127248"/>
            <a:ext cx="2670048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认识你这个老板</a:t>
            </a:r>
            <a:endParaRPr sz="12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687568" y="3127248"/>
            <a:ext cx="594360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769864" y="3127248"/>
            <a:ext cx="5779008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你是谁、做什么、偏好什么、雷区在哪</a:t>
            </a:r>
            <a:endParaRPr sz="12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66928" y="3639312"/>
            <a:ext cx="228600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9224" y="3639312"/>
            <a:ext cx="2121408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MEMORY.md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852928" y="3639312"/>
            <a:ext cx="283464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2935224" y="3639312"/>
            <a:ext cx="2670048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工作日志与经验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87568" y="3639312"/>
            <a:ext cx="594360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769864" y="3639312"/>
            <a:ext cx="5779008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长期沉淀，它自己维护、自己纠错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66928" y="4151376"/>
            <a:ext cx="228600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49224" y="4151376"/>
            <a:ext cx="2121408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TOOLS.md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852928" y="4151376"/>
            <a:ext cx="283464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2935224" y="4151376"/>
            <a:ext cx="2670048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工位设备清单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687568" y="4151376"/>
            <a:ext cx="594360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769864" y="4151376"/>
            <a:ext cx="5779008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你环境里特有的东西：服务器、账号、习惯</a:t>
            </a:r>
            <a:endParaRPr sz="12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66928" y="4846320"/>
            <a:ext cx="11064240" cy="841248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566928" y="4846320"/>
            <a:ext cx="54864" cy="841248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59536" y="4965192"/>
            <a:ext cx="10515600" cy="6217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换个说法：你不是在写配置，你在带新人</a:t>
            </a:r>
            <a:endParaRPr sz="135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新同事入职第一周，你会告诉他公司规矩、你的工作方式、哪些事不能碰。这几个文件就是把那件事写下来——写一次，以后每次都生效。</a:t>
            </a:r>
            <a:endParaRPr sz="110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66928" y="5870448"/>
            <a:ext cx="11064240" cy="51206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59536" y="5971032"/>
            <a:ext cx="10515600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FFFFFF"/>
                </a:solidFill>
                <a:latin typeface="Noto Sans CJK SC"/>
              </a:rPr>
              <a:t>WorkBuddy 用户：对应的是「助理」配置，逻辑完全一样，只是换个地方填。</a:t>
            </a:r>
            <a:endParaRPr sz="1250" b="1">
              <a:solidFill>
                <a:srgbClr val="FFFFFF"/>
              </a:solidFill>
              <a:latin typeface="Noto Sans CJK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8755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74320"/>
            <a:ext cx="1737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E0B68A"/>
                </a:solidFill>
                <a:latin typeface="Noto Sans CJK SC"/>
              </a:rPr>
              <a:t>第 4 章</a:t>
            </a:r>
            <a:endParaRPr sz="1200" b="1">
              <a:solidFill>
                <a:srgbClr val="E0B68A"/>
              </a:solidFill>
              <a:latin typeface="Noto Sans CJK S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2848" y="182880"/>
            <a:ext cx="78638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FFFFFF"/>
                </a:solidFill>
                <a:latin typeface="Noto Sans CJK SC"/>
              </a:rPr>
              <a:t>两个反直觉的现场演示</a:t>
            </a:r>
            <a:endParaRPr sz="2300" b="1">
              <a:solidFill>
                <a:srgbClr val="FFFFFF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00" b="0">
                <a:solidFill>
                  <a:srgbClr val="A8BAD8"/>
                </a:solidFill>
                <a:latin typeface="Noto Sans CJK SC"/>
              </a:rPr>
              <a:t>这两件事不看一遍，大概不会相信</a:t>
            </a:r>
            <a:endParaRPr sz="1100" b="0">
              <a:solidFill>
                <a:srgbClr val="A8BAD8"/>
              </a:solidFill>
              <a:latin typeface="Noto Sans CJK S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928" y="1261872"/>
            <a:ext cx="5440680" cy="233172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261872"/>
            <a:ext cx="5440680" cy="54864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9536" y="1499616"/>
            <a:ext cx="4892040" cy="1920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1">
                <a:solidFill>
                  <a:srgbClr val="1B2A4A"/>
                </a:solidFill>
                <a:latin typeface="Noto Sans CJK SC"/>
              </a:rPr>
              <a:t>演示一：让它敢反驳你</a:t>
            </a:r>
            <a:endParaRPr sz="17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AI 爱拍马屁不是天性，是没人告诉它别这样。</a:t>
            </a:r>
            <a:endParaRPr sz="1200" b="0">
              <a:solidFill>
                <a:srgbClr val="5A6270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1B2A4A"/>
                </a:solidFill>
                <a:latin typeface="Noto Sans CJK SC"/>
              </a:rPr>
              <a:t>现场对比：同一个问题，问两次。</a:t>
            </a:r>
            <a:endParaRPr sz="12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49CAA"/>
                </a:solidFill>
                <a:latin typeface="Noto Sans CJK SC"/>
              </a:rPr>
              <a:t>第一次：不写任何规则</a:t>
            </a:r>
            <a:endParaRPr sz="1100" b="0">
              <a:solidFill>
                <a:srgbClr val="949CAA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D97A2B"/>
                </a:solidFill>
                <a:latin typeface="Noto Sans CJK SC"/>
              </a:rPr>
              <a:t>第二次：文件里写上「禁止奉承，我判断有问题必须拦我」</a:t>
            </a:r>
            <a:endParaRPr sz="11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90488" y="1261872"/>
            <a:ext cx="5440680" cy="233172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190488" y="1261872"/>
            <a:ext cx="5440680" cy="54864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83096" y="1499616"/>
            <a:ext cx="4892040" cy="1920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1">
                <a:solidFill>
                  <a:srgbClr val="1B2A4A"/>
                </a:solidFill>
                <a:latin typeface="Noto Sans CJK SC"/>
              </a:rPr>
              <a:t>演示二：记忆是「写」，不是「查」</a:t>
            </a:r>
            <a:endParaRPr sz="17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800"/>
              </a:spcAft>
            </a:pPr>
            <a:r>
              <a:rPr sz="1200" b="0">
                <a:solidFill>
                  <a:srgbClr val="5A6270"/>
                </a:solidFill>
                <a:latin typeface="Noto Sans CJK SC"/>
              </a:rPr>
              <a:t>很多人以为「有记忆」= 把历史对话塞进去让它搜。那是查资料。</a:t>
            </a:r>
            <a:endParaRPr sz="1200" b="0">
              <a:solidFill>
                <a:srgbClr val="5A6270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200" b="1">
                <a:solidFill>
                  <a:srgbClr val="1B2A4A"/>
                </a:solidFill>
                <a:latin typeface="Noto Sans CJK SC"/>
              </a:rPr>
              <a:t>真实例子：它记错了我的名字。</a:t>
            </a:r>
            <a:endParaRPr sz="1200" b="1">
              <a:solidFill>
                <a:srgbClr val="1B2A4A"/>
              </a:solidFill>
              <a:latin typeface="Noto Sans CJK SC"/>
            </a:endParaRP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D97A2B"/>
                </a:solidFill>
                <a:latin typeface="Noto Sans CJK SC"/>
              </a:rPr>
              <a:t>它做的不是「记住新名字」，而是改掉那一行，并标注「旧的是错的，勿再沿用」。</a:t>
            </a:r>
            <a:endParaRPr sz="1100" b="1">
              <a:solidFill>
                <a:srgbClr val="D97A2B"/>
              </a:solidFill>
              <a:latin typeface="Noto Sans CJK SC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6928" y="3767328"/>
            <a:ext cx="137160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" y="3767328"/>
            <a:ext cx="120700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sz="115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38528" y="3767328"/>
            <a:ext cx="457200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020824" y="3767328"/>
            <a:ext cx="440740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查资料式「记忆」</a:t>
            </a:r>
            <a:endParaRPr sz="115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10528" y="3767328"/>
            <a:ext cx="5120640" cy="402336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92824" y="3767328"/>
            <a:ext cx="4956048" cy="4023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真正的记忆</a:t>
            </a:r>
            <a:endParaRPr sz="1150" b="1">
              <a:solidFill>
                <a:srgbClr val="FFFFFF"/>
              </a:solidFill>
              <a:latin typeface="Noto Sans CJK SC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6928" y="4169664"/>
            <a:ext cx="1371600" cy="4754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9224" y="4169664"/>
            <a:ext cx="1207008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机制</a:t>
            </a:r>
            <a:endParaRPr sz="11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938528" y="4169664"/>
            <a:ext cx="4572000" cy="4754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020824" y="4169664"/>
            <a:ext cx="4407408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949CAA"/>
                </a:solidFill>
                <a:latin typeface="Noto Sans CJK SC"/>
              </a:rPr>
              <a:t>把历史内容检索出来</a:t>
            </a:r>
            <a:endParaRPr sz="115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510528" y="4169664"/>
            <a:ext cx="5120640" cy="4754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92824" y="4169664"/>
            <a:ext cx="4956048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E7D5B"/>
                </a:solidFill>
                <a:latin typeface="Noto Sans CJK SC"/>
              </a:rPr>
              <a:t>主动决定写什么、改什么、删什么</a:t>
            </a:r>
            <a:endParaRPr sz="115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66928" y="4645152"/>
            <a:ext cx="13716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9224" y="4645152"/>
            <a:ext cx="1207008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纠错</a:t>
            </a:r>
            <a:endParaRPr sz="11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938528" y="4645152"/>
            <a:ext cx="45720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020824" y="4645152"/>
            <a:ext cx="4407408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B33A3A"/>
                </a:solidFill>
                <a:latin typeface="Noto Sans CJK SC"/>
              </a:rPr>
              <a:t>下次还会犯同样的错</a:t>
            </a:r>
            <a:endParaRPr sz="1150" b="1">
              <a:solidFill>
                <a:srgbClr val="B33A3A"/>
              </a:solidFill>
              <a:latin typeface="Noto Sans CJK SC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510528" y="4645152"/>
            <a:ext cx="512064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92824" y="4645152"/>
            <a:ext cx="4956048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E7D5B"/>
                </a:solidFill>
                <a:latin typeface="Noto Sans CJK SC"/>
              </a:rPr>
              <a:t>标注错误来源，不再重复</a:t>
            </a:r>
            <a:endParaRPr sz="115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66928" y="5120640"/>
            <a:ext cx="1371600" cy="4754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9224" y="5120640"/>
            <a:ext cx="1207008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结果</a:t>
            </a:r>
            <a:endParaRPr sz="1150" b="0">
              <a:solidFill>
                <a:srgbClr val="5A6270"/>
              </a:solidFill>
              <a:latin typeface="Noto Sans CJK SC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938528" y="5120640"/>
            <a:ext cx="4572000" cy="4754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2020824" y="5120640"/>
            <a:ext cx="4407408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949CAA"/>
                </a:solidFill>
                <a:latin typeface="Noto Sans CJK SC"/>
              </a:rPr>
              <a:t>像个健忘的实习生</a:t>
            </a:r>
            <a:endParaRPr sz="1150" b="0">
              <a:solidFill>
                <a:srgbClr val="949CAA"/>
              </a:solidFill>
              <a:latin typeface="Noto Sans CJK SC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510528" y="5120640"/>
            <a:ext cx="5120640" cy="4754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92824" y="5120640"/>
            <a:ext cx="4956048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E7D5B"/>
                </a:solidFill>
                <a:latin typeface="Noto Sans CJK SC"/>
              </a:rPr>
              <a:t>像个越用越顺手的老同事</a:t>
            </a:r>
            <a:endParaRPr sz="1150" b="1">
              <a:solidFill>
                <a:srgbClr val="2E7D5B"/>
              </a:solidFill>
              <a:latin typeface="Noto Sans CJK SC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66928" y="5815584"/>
            <a:ext cx="11064240" cy="45720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59536" y="5934456"/>
            <a:ext cx="1051560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50" b="1">
                <a:solidFill>
                  <a:srgbClr val="E0B68A"/>
                </a:solidFill>
                <a:latin typeface="Noto Sans CJK SC"/>
              </a:rPr>
              <a:t>这就是「工具」和「同事」的分界线</a:t>
            </a:r>
            <a:endParaRPr sz="1350" b="1">
              <a:solidFill>
                <a:srgbClr val="E0B68A"/>
              </a:solidFill>
              <a:latin typeface="Noto Sans CJK S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4118</Words>
  <Application>WPS 演示</Application>
  <PresentationFormat>On-screen Show (4:3)</PresentationFormat>
  <Paragraphs>558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0" baseType="lpstr">
      <vt:lpstr>Arial</vt:lpstr>
      <vt:lpstr>宋体</vt:lpstr>
      <vt:lpstr>Wingdings</vt:lpstr>
      <vt:lpstr>Arial</vt:lpstr>
      <vt:lpstr>Noto Sans CJK SC</vt:lpstr>
      <vt:lpstr>Thonburi</vt:lpstr>
      <vt:lpstr>Calibri</vt:lpstr>
      <vt:lpstr>Helvetica Neue</vt:lpstr>
      <vt:lpstr>宋体</vt:lpstr>
      <vt:lpstr>汉仪书宋二KW</vt:lpstr>
      <vt:lpstr>微软雅黑</vt:lpstr>
      <vt:lpstr>汉仪旗黑</vt:lpstr>
      <vt:lpstr>Arial Unicode MS</vt:lpstr>
      <vt:lpstr>Noto Sans CJK SC</vt:lpstr>
      <vt:lpstr>苹方-简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jingxingxingzhi</cp:lastModifiedBy>
  <cp:revision>15</cp:revision>
  <dcterms:created xsi:type="dcterms:W3CDTF">2026-07-27T09:43:14Z</dcterms:created>
  <dcterms:modified xsi:type="dcterms:W3CDTF">2026-07-27T09:43:14Z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2052-12.1.26046.26046</vt:lpwstr>
  </property>
  <property fmtid="{D5CDD505-2E9C-101B-9397-08002B2CF9AE}" pid="3" name="ICV">
    <vt:lpwstr>74F0A90FAD14D0A58C0C676AAB36E4BE_42</vt:lpwstr>
  </property>
</Properties>
</file>